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86" r:id="rId2"/>
    <p:sldId id="352" r:id="rId3"/>
    <p:sldId id="296" r:id="rId4"/>
    <p:sldId id="354" r:id="rId5"/>
    <p:sldId id="299" r:id="rId6"/>
    <p:sldId id="304" r:id="rId7"/>
    <p:sldId id="310" r:id="rId8"/>
    <p:sldId id="391" r:id="rId9"/>
    <p:sldId id="392" r:id="rId10"/>
    <p:sldId id="393" r:id="rId11"/>
    <p:sldId id="394" r:id="rId12"/>
    <p:sldId id="395" r:id="rId13"/>
    <p:sldId id="396" r:id="rId14"/>
    <p:sldId id="385" r:id="rId15"/>
    <p:sldId id="383" r:id="rId16"/>
    <p:sldId id="384" r:id="rId17"/>
    <p:sldId id="386" r:id="rId18"/>
    <p:sldId id="355" r:id="rId19"/>
    <p:sldId id="356" r:id="rId20"/>
    <p:sldId id="359" r:id="rId21"/>
    <p:sldId id="372" r:id="rId22"/>
    <p:sldId id="362" r:id="rId23"/>
    <p:sldId id="382" r:id="rId24"/>
    <p:sldId id="361" r:id="rId25"/>
    <p:sldId id="371" r:id="rId26"/>
    <p:sldId id="369" r:id="rId27"/>
    <p:sldId id="365"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99" autoAdjust="0"/>
    <p:restoredTop sz="98844" autoAdjust="0"/>
  </p:normalViewPr>
  <p:slideViewPr>
    <p:cSldViewPr>
      <p:cViewPr>
        <p:scale>
          <a:sx n="66" d="100"/>
          <a:sy n="66" d="100"/>
        </p:scale>
        <p:origin x="-1362"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71FF47F-1027-48F2-B8FE-04D6FE8A1F8C}" type="slidenum">
              <a:rPr lang="en-US"/>
              <a:pPr>
                <a:defRPr/>
              </a:pPr>
              <a:t>‹#›</a:t>
            </a:fld>
            <a:endParaRPr lang="en-US"/>
          </a:p>
        </p:txBody>
      </p:sp>
    </p:spTree>
    <p:extLst>
      <p:ext uri="{BB962C8B-B14F-4D97-AF65-F5344CB8AC3E}">
        <p14:creationId xmlns="" xmlns:p14="http://schemas.microsoft.com/office/powerpoint/2010/main" val="426755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EB0197B-7D71-4389-A002-0C0AEC362213}" type="slidenum">
              <a:rPr lang="en-US" smtClean="0">
                <a:latin typeface="Arial" pitchFamily="34" charset="0"/>
              </a:rPr>
              <a:pPr/>
              <a:t>1</a:t>
            </a:fld>
            <a:endParaRPr lang="en-US"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 xmlns:p14="http://schemas.microsoft.com/office/powerpoint/2010/main" val="355490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37D519-DC68-4431-B976-DDD861E85BB7}" type="slidenum">
              <a:rPr lang="en-US" smtClean="0">
                <a:latin typeface="Tahoma" pitchFamily="34" charset="0"/>
              </a:rPr>
              <a:pPr/>
              <a:t>2</a:t>
            </a:fld>
            <a:endParaRPr lang="en-US" smtClean="0">
              <a:latin typeface="Tahoma" pitchFamily="34" charset="0"/>
            </a:endParaRPr>
          </a:p>
        </p:txBody>
      </p:sp>
    </p:spTree>
    <p:extLst>
      <p:ext uri="{BB962C8B-B14F-4D97-AF65-F5344CB8AC3E}">
        <p14:creationId xmlns="" xmlns:p14="http://schemas.microsoft.com/office/powerpoint/2010/main" val="19050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 xmlns:p14="http://schemas.microsoft.com/office/powerpoint/2010/main" val="424879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latin typeface="Tahoma"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latin typeface="Tahoma"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latin typeface="Tahoma"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latin typeface="Tahoma"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latin typeface="Tahoma"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charset="0"/>
              </a:endParaRPr>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9FE7137E-23B0-4F6C-9C2D-0BDA4D297467}" type="slidenum">
              <a:rPr lang="en-US"/>
              <a:pPr>
                <a:defRPr/>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A003F19-EF7B-436E-B222-142C8CFC38EE}" type="slidenum">
              <a:rPr lang="en-US"/>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B0C15F2-22D7-473F-B77D-AE0AF4872999}" type="slidenum">
              <a:rPr lang="en-US"/>
              <a:pPr>
                <a:defRPr/>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E1AA897-A58F-431E-A079-38825E326859}" type="slidenum">
              <a:rPr lang="en-US"/>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E5E610D-5566-4A4C-B50D-3CA52DA0F90A}" type="slidenum">
              <a:rPr lang="en-US"/>
              <a:pPr>
                <a:defRPr/>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0D65043-2318-4F29-A250-56D58C5A9C4E}" type="slidenum">
              <a:rPr lang="en-US"/>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35E98257-9DD8-498B-AC12-EBBB3462F2BE}" type="slidenum">
              <a:rPr lang="en-US"/>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5E2C77D-2CB3-47C6-A9D1-01BD6D0BB735}" type="slidenum">
              <a:rPr lang="en-US"/>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90F5AAC-7046-4889-8854-14764B0023EA}" type="slidenum">
              <a:rPr lang="en-US"/>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1653ADF-070C-40B3-8C4B-50303FE4DDF4}" type="slidenum">
              <a:rPr lang="en-US"/>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90AF508-2C18-4992-A341-98DBD739A681}" type="slidenum">
              <a:rPr lang="en-US"/>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4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410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4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4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410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4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defRPr>
            </a:lvl1pPr>
          </a:lstStyle>
          <a:p>
            <a:pPr>
              <a:defRPr/>
            </a:pPr>
            <a:endParaRPr lang="en-US"/>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defRPr>
            </a:lvl1pPr>
          </a:lstStyle>
          <a:p>
            <a:pPr>
              <a:defRPr/>
            </a:pPr>
            <a:endParaRPr lang="en-US"/>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Tahoma" charset="0"/>
              </a:defRPr>
            </a:lvl1pPr>
          </a:lstStyle>
          <a:p>
            <a:pPr>
              <a:defRPr/>
            </a:pPr>
            <a:fld id="{C942409B-CB0E-4D38-B9E7-B31C9BAF00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1000"/>
                                        <p:tgtEl>
                                          <p:spTgt spid="4105"/>
                                        </p:tgtEl>
                                      </p:cBhvr>
                                    </p:animEffect>
                                    <p:anim calcmode="lin" valueType="num">
                                      <p:cBhvr>
                                        <p:cTn id="8" dur="1000" fill="hold"/>
                                        <p:tgtEl>
                                          <p:spTgt spid="4105"/>
                                        </p:tgtEl>
                                        <p:attrNameLst>
                                          <p:attrName>ppt_x</p:attrName>
                                        </p:attrNameLst>
                                      </p:cBhvr>
                                      <p:tavLst>
                                        <p:tav tm="0">
                                          <p:val>
                                            <p:strVal val="#ppt_x"/>
                                          </p:val>
                                        </p:tav>
                                        <p:tav tm="100000">
                                          <p:val>
                                            <p:strVal val="#ppt_x"/>
                                          </p:val>
                                        </p:tav>
                                      </p:tavLst>
                                    </p:anim>
                                    <p:anim calcmode="lin" valueType="num">
                                      <p:cBhvr>
                                        <p:cTn id="9" dur="898" decel="100000" fill="hold"/>
                                        <p:tgtEl>
                                          <p:spTgt spid="410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0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06">
                                            <p:txEl>
                                              <p:pRg st="0" end="0"/>
                                            </p:txEl>
                                          </p:spTgt>
                                        </p:tgtEl>
                                        <p:attrNameLst>
                                          <p:attrName>style.visibility</p:attrName>
                                        </p:attrNameLst>
                                      </p:cBhvr>
                                      <p:to>
                                        <p:strVal val="visible"/>
                                      </p:to>
                                    </p:set>
                                    <p:animEffect transition="in" filter="fade">
                                      <p:cBhvr>
                                        <p:cTn id="15" dur="1000"/>
                                        <p:tgtEl>
                                          <p:spTgt spid="4106">
                                            <p:txEl>
                                              <p:pRg st="0" end="0"/>
                                            </p:txEl>
                                          </p:spTgt>
                                        </p:tgtEl>
                                      </p:cBhvr>
                                    </p:animEffect>
                                    <p:anim calcmode="lin" valueType="num">
                                      <p:cBhvr>
                                        <p:cTn id="16" dur="1000" fill="hold"/>
                                        <p:tgtEl>
                                          <p:spTgt spid="410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10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106">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4106">
                                            <p:txEl>
                                              <p:pRg st="1" end="1"/>
                                            </p:txEl>
                                          </p:spTgt>
                                        </p:tgtEl>
                                        <p:attrNameLst>
                                          <p:attrName>style.visibility</p:attrName>
                                        </p:attrNameLst>
                                      </p:cBhvr>
                                      <p:to>
                                        <p:strVal val="visible"/>
                                      </p:to>
                                    </p:set>
                                    <p:animEffect transition="in" filter="fade">
                                      <p:cBhvr>
                                        <p:cTn id="21" dur="1000"/>
                                        <p:tgtEl>
                                          <p:spTgt spid="4106">
                                            <p:txEl>
                                              <p:pRg st="1" end="1"/>
                                            </p:txEl>
                                          </p:spTgt>
                                        </p:tgtEl>
                                      </p:cBhvr>
                                    </p:animEffect>
                                    <p:anim calcmode="lin" valueType="num">
                                      <p:cBhvr>
                                        <p:cTn id="22" dur="1000" fill="hold"/>
                                        <p:tgtEl>
                                          <p:spTgt spid="4106">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4106">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4106">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106">
                                            <p:txEl>
                                              <p:pRg st="2" end="2"/>
                                            </p:txEl>
                                          </p:spTgt>
                                        </p:tgtEl>
                                        <p:attrNameLst>
                                          <p:attrName>style.visibility</p:attrName>
                                        </p:attrNameLst>
                                      </p:cBhvr>
                                      <p:to>
                                        <p:strVal val="visible"/>
                                      </p:to>
                                    </p:set>
                                    <p:animEffect transition="in" filter="fade">
                                      <p:cBhvr>
                                        <p:cTn id="27" dur="1000"/>
                                        <p:tgtEl>
                                          <p:spTgt spid="4106">
                                            <p:txEl>
                                              <p:pRg st="2" end="2"/>
                                            </p:txEl>
                                          </p:spTgt>
                                        </p:tgtEl>
                                      </p:cBhvr>
                                    </p:animEffect>
                                    <p:anim calcmode="lin" valueType="num">
                                      <p:cBhvr>
                                        <p:cTn id="28" dur="1000" fill="hold"/>
                                        <p:tgtEl>
                                          <p:spTgt spid="4106">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4106">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4106">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4106">
                                            <p:txEl>
                                              <p:pRg st="3" end="3"/>
                                            </p:txEl>
                                          </p:spTgt>
                                        </p:tgtEl>
                                        <p:attrNameLst>
                                          <p:attrName>style.visibility</p:attrName>
                                        </p:attrNameLst>
                                      </p:cBhvr>
                                      <p:to>
                                        <p:strVal val="visible"/>
                                      </p:to>
                                    </p:set>
                                    <p:animEffect transition="in" filter="fade">
                                      <p:cBhvr>
                                        <p:cTn id="33" dur="1000"/>
                                        <p:tgtEl>
                                          <p:spTgt spid="4106">
                                            <p:txEl>
                                              <p:pRg st="3" end="3"/>
                                            </p:txEl>
                                          </p:spTgt>
                                        </p:tgtEl>
                                      </p:cBhvr>
                                    </p:animEffect>
                                    <p:anim calcmode="lin" valueType="num">
                                      <p:cBhvr>
                                        <p:cTn id="34" dur="1000" fill="hold"/>
                                        <p:tgtEl>
                                          <p:spTgt spid="4106">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4106">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4106">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4106">
                                            <p:txEl>
                                              <p:pRg st="4" end="4"/>
                                            </p:txEl>
                                          </p:spTgt>
                                        </p:tgtEl>
                                        <p:attrNameLst>
                                          <p:attrName>style.visibility</p:attrName>
                                        </p:attrNameLst>
                                      </p:cBhvr>
                                      <p:to>
                                        <p:strVal val="visible"/>
                                      </p:to>
                                    </p:set>
                                    <p:animEffect transition="in" filter="fade">
                                      <p:cBhvr>
                                        <p:cTn id="39" dur="1000"/>
                                        <p:tgtEl>
                                          <p:spTgt spid="4106">
                                            <p:txEl>
                                              <p:pRg st="4" end="4"/>
                                            </p:txEl>
                                          </p:spTgt>
                                        </p:tgtEl>
                                      </p:cBhvr>
                                    </p:animEffect>
                                    <p:anim calcmode="lin" valueType="num">
                                      <p:cBhvr>
                                        <p:cTn id="40" dur="1000" fill="hold"/>
                                        <p:tgtEl>
                                          <p:spTgt spid="4106">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10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10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build="p">
        <p:tmplLst>
          <p:tmpl lvl="1">
            <p:tnLst>
              <p:par>
                <p:cTn presetID="37" presetClass="entr" presetSubtype="0" fill="hold" nodeType="click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tgtEl>
                          <p:spTgt spid="4106"/>
                        </p:tgtEl>
                      </p:cBhvr>
                    </p:animEffect>
                    <p:anim calcmode="lin" valueType="num">
                      <p:cBhvr>
                        <p:cTn dur="1000" fill="hold"/>
                        <p:tgtEl>
                          <p:spTgt spid="4106"/>
                        </p:tgtEl>
                        <p:attrNameLst>
                          <p:attrName>ppt_x</p:attrName>
                        </p:attrNameLst>
                      </p:cBhvr>
                      <p:tavLst>
                        <p:tav tm="0">
                          <p:val>
                            <p:strVal val="#ppt_x"/>
                          </p:val>
                        </p:tav>
                        <p:tav tm="100000">
                          <p:val>
                            <p:strVal val="#ppt_x"/>
                          </p:val>
                        </p:tav>
                      </p:tavLst>
                    </p:anim>
                    <p:anim calcmode="lin" valueType="num">
                      <p:cBhvr>
                        <p:cTn dur="898" decel="100000" fill="hold"/>
                        <p:tgtEl>
                          <p:spTgt spid="410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106"/>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tgtEl>
                          <p:spTgt spid="4106"/>
                        </p:tgtEl>
                      </p:cBhvr>
                    </p:animEffect>
                    <p:anim calcmode="lin" valueType="num">
                      <p:cBhvr>
                        <p:cTn dur="1000" fill="hold"/>
                        <p:tgtEl>
                          <p:spTgt spid="4106"/>
                        </p:tgtEl>
                        <p:attrNameLst>
                          <p:attrName>ppt_x</p:attrName>
                        </p:attrNameLst>
                      </p:cBhvr>
                      <p:tavLst>
                        <p:tav tm="0">
                          <p:val>
                            <p:strVal val="#ppt_x"/>
                          </p:val>
                        </p:tav>
                        <p:tav tm="100000">
                          <p:val>
                            <p:strVal val="#ppt_x"/>
                          </p:val>
                        </p:tav>
                      </p:tavLst>
                    </p:anim>
                    <p:anim calcmode="lin" valueType="num">
                      <p:cBhvr>
                        <p:cTn dur="898" decel="100000" fill="hold"/>
                        <p:tgtEl>
                          <p:spTgt spid="410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106"/>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tgtEl>
                          <p:spTgt spid="4106"/>
                        </p:tgtEl>
                      </p:cBhvr>
                    </p:animEffect>
                    <p:anim calcmode="lin" valueType="num">
                      <p:cBhvr>
                        <p:cTn dur="1000" fill="hold"/>
                        <p:tgtEl>
                          <p:spTgt spid="4106"/>
                        </p:tgtEl>
                        <p:attrNameLst>
                          <p:attrName>ppt_x</p:attrName>
                        </p:attrNameLst>
                      </p:cBhvr>
                      <p:tavLst>
                        <p:tav tm="0">
                          <p:val>
                            <p:strVal val="#ppt_x"/>
                          </p:val>
                        </p:tav>
                        <p:tav tm="100000">
                          <p:val>
                            <p:strVal val="#ppt_x"/>
                          </p:val>
                        </p:tav>
                      </p:tavLst>
                    </p:anim>
                    <p:anim calcmode="lin" valueType="num">
                      <p:cBhvr>
                        <p:cTn dur="898" decel="100000" fill="hold"/>
                        <p:tgtEl>
                          <p:spTgt spid="410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106"/>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tgtEl>
                          <p:spTgt spid="4106"/>
                        </p:tgtEl>
                      </p:cBhvr>
                    </p:animEffect>
                    <p:anim calcmode="lin" valueType="num">
                      <p:cBhvr>
                        <p:cTn dur="1000" fill="hold"/>
                        <p:tgtEl>
                          <p:spTgt spid="4106"/>
                        </p:tgtEl>
                        <p:attrNameLst>
                          <p:attrName>ppt_x</p:attrName>
                        </p:attrNameLst>
                      </p:cBhvr>
                      <p:tavLst>
                        <p:tav tm="0">
                          <p:val>
                            <p:strVal val="#ppt_x"/>
                          </p:val>
                        </p:tav>
                        <p:tav tm="100000">
                          <p:val>
                            <p:strVal val="#ppt_x"/>
                          </p:val>
                        </p:tav>
                      </p:tavLst>
                    </p:anim>
                    <p:anim calcmode="lin" valueType="num">
                      <p:cBhvr>
                        <p:cTn dur="898" decel="100000" fill="hold"/>
                        <p:tgtEl>
                          <p:spTgt spid="410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106"/>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tgtEl>
                          <p:spTgt spid="4106"/>
                        </p:tgtEl>
                      </p:cBhvr>
                    </p:animEffect>
                    <p:anim calcmode="lin" valueType="num">
                      <p:cBhvr>
                        <p:cTn dur="1000" fill="hold"/>
                        <p:tgtEl>
                          <p:spTgt spid="4106"/>
                        </p:tgtEl>
                        <p:attrNameLst>
                          <p:attrName>ppt_x</p:attrName>
                        </p:attrNameLst>
                      </p:cBhvr>
                      <p:tavLst>
                        <p:tav tm="0">
                          <p:val>
                            <p:strVal val="#ppt_x"/>
                          </p:val>
                        </p:tav>
                        <p:tav tm="100000">
                          <p:val>
                            <p:strVal val="#ppt_x"/>
                          </p:val>
                        </p:tav>
                      </p:tavLst>
                    </p:anim>
                    <p:anim calcmode="lin" valueType="num">
                      <p:cBhvr>
                        <p:cTn dur="898" decel="100000" fill="hold"/>
                        <p:tgtEl>
                          <p:spTgt spid="4106"/>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106"/>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mai.asi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8" Type="http://schemas.openxmlformats.org/officeDocument/2006/relationships/hyperlink" Target="http://www.itu.int/en/sustainable-world/Pages/goal8.aspx" TargetMode="External"/><Relationship Id="rId13" Type="http://schemas.openxmlformats.org/officeDocument/2006/relationships/hyperlink" Target="http://www.itu.int/en/sustainable-world/Pages/goal13.aspx" TargetMode="External"/><Relationship Id="rId18" Type="http://schemas.openxmlformats.org/officeDocument/2006/relationships/hyperlink" Target="http://www.itu.int/en/sustainable-world/Pages/default.aspx" TargetMode="External"/><Relationship Id="rId3" Type="http://schemas.openxmlformats.org/officeDocument/2006/relationships/hyperlink" Target="http://www.itu.int/en/sustainable-world/Pages/goal3.aspx" TargetMode="External"/><Relationship Id="rId21" Type="http://schemas.openxmlformats.org/officeDocument/2006/relationships/image" Target="../media/image1.gif"/><Relationship Id="rId7" Type="http://schemas.openxmlformats.org/officeDocument/2006/relationships/hyperlink" Target="http://www.itu.int/en/sustainable-world/Pages/goal7.aspx" TargetMode="External"/><Relationship Id="rId12" Type="http://schemas.openxmlformats.org/officeDocument/2006/relationships/hyperlink" Target="http://www.itu.int/en/sustainable-world/Pages/goal12.aspx" TargetMode="External"/><Relationship Id="rId17" Type="http://schemas.openxmlformats.org/officeDocument/2006/relationships/hyperlink" Target="http://www.itu.int/en/sustainable-world/Pages/goal17.aspx" TargetMode="External"/><Relationship Id="rId2" Type="http://schemas.openxmlformats.org/officeDocument/2006/relationships/hyperlink" Target="http://www.itu.int/en/sustainable-world/Pages/goal2.aspx" TargetMode="External"/><Relationship Id="rId16" Type="http://schemas.openxmlformats.org/officeDocument/2006/relationships/hyperlink" Target="http://www.itu.int/en/sustainable-world/Pages/goal16.aspx" TargetMode="External"/><Relationship Id="rId20"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itu.int/en/sustainable-world/Pages/goal6.aspx" TargetMode="External"/><Relationship Id="rId11" Type="http://schemas.openxmlformats.org/officeDocument/2006/relationships/hyperlink" Target="http://www.itu.int/en/sustainable-world/Pages/goal11.aspx" TargetMode="External"/><Relationship Id="rId5" Type="http://schemas.openxmlformats.org/officeDocument/2006/relationships/hyperlink" Target="http://www.itu.int/en/sustainable-world/Pages/goal5.aspx" TargetMode="External"/><Relationship Id="rId15" Type="http://schemas.openxmlformats.org/officeDocument/2006/relationships/hyperlink" Target="http://www.itu.int/en/sustainable-world/Pages/goal15.aspx" TargetMode="External"/><Relationship Id="rId10" Type="http://schemas.openxmlformats.org/officeDocument/2006/relationships/hyperlink" Target="http://www.itu.int/en/sustainable-world/Pages/goal10.aspx" TargetMode="External"/><Relationship Id="rId19" Type="http://schemas.openxmlformats.org/officeDocument/2006/relationships/hyperlink" Target="http://www.itu.int/en/sustainable-world/Pages/goal1.aspx" TargetMode="External"/><Relationship Id="rId4" Type="http://schemas.openxmlformats.org/officeDocument/2006/relationships/hyperlink" Target="http://www.itu.int/en/sustainable-world/Pages/goal4.aspx" TargetMode="External"/><Relationship Id="rId9" Type="http://schemas.openxmlformats.org/officeDocument/2006/relationships/hyperlink" Target="http://www.itu.int/en/sustainable-world/Pages/goal9.aspx" TargetMode="External"/><Relationship Id="rId14" Type="http://schemas.openxmlformats.org/officeDocument/2006/relationships/hyperlink" Target="http://www.itu.int/en/sustainable-world/Pages/goal14.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gif"/><Relationship Id="rId5" Type="http://schemas.openxmlformats.org/officeDocument/2006/relationships/image" Target="../media/image2.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hyperlink" Target="mailto:nkgoyals@yahoo.co.in" TargetMode="External"/><Relationship Id="rId7" Type="http://schemas.openxmlformats.org/officeDocument/2006/relationships/image" Target="../media/image1.gif"/><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facebook.com/nkgoyalcmai" TargetMode="External"/><Relationship Id="rId4" Type="http://schemas.openxmlformats.org/officeDocument/2006/relationships/hyperlink" Target="http://in.linkedin.com/in/nkgoya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304800"/>
            <a:ext cx="8534400" cy="2971800"/>
          </a:xfrm>
        </p:spPr>
        <p:txBody>
          <a:bodyPr/>
          <a:lstStyle/>
          <a:p>
            <a:pPr algn="ctr"/>
            <a:r>
              <a:rPr lang="en-US" sz="3600" b="1" u="sng" dirty="0" smtClean="0"/>
              <a:t>National Data Centre &amp; Cloud Empowerment</a:t>
            </a:r>
            <a:br>
              <a:rPr lang="en-US" sz="3600" b="1" u="sng" dirty="0" smtClean="0"/>
            </a:br>
            <a:r>
              <a:rPr lang="en-US" sz="3600" b="1" u="sng" dirty="0" smtClean="0"/>
              <a:t>Development Council</a:t>
            </a:r>
            <a:br>
              <a:rPr lang="en-US" sz="3600" b="1" u="sng" dirty="0" smtClean="0"/>
            </a:br>
            <a:r>
              <a:rPr lang="en-US" sz="3600" dirty="0" smtClean="0">
                <a:solidFill>
                  <a:schemeClr val="folHlink"/>
                </a:solidFill>
              </a:rPr>
              <a:t>-a Real Opportunity for Development</a:t>
            </a:r>
          </a:p>
        </p:txBody>
      </p:sp>
      <p:sp>
        <p:nvSpPr>
          <p:cNvPr id="3075" name="Rectangle 3"/>
          <p:cNvSpPr>
            <a:spLocks noGrp="1" noChangeArrowheads="1"/>
          </p:cNvSpPr>
          <p:nvPr>
            <p:ph type="subTitle" idx="1"/>
          </p:nvPr>
        </p:nvSpPr>
        <p:spPr>
          <a:xfrm>
            <a:off x="1219200" y="3200400"/>
            <a:ext cx="7086600" cy="3657600"/>
          </a:xfrm>
        </p:spPr>
        <p:txBody>
          <a:bodyPr/>
          <a:lstStyle/>
          <a:p>
            <a:pPr eaLnBrk="1" hangingPunct="1">
              <a:lnSpc>
                <a:spcPct val="80000"/>
              </a:lnSpc>
            </a:pPr>
            <a:endParaRPr lang="en-US" sz="1800" i="1" dirty="0" smtClean="0"/>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Keynote Presentation </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By</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Prof. NK Goyal, President CMAI</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Chairman Emeritus, TEMA. Vice Chairman ITU APT</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Chairman, ITPS Dubai</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Member, Governing Board Telecom Equipment and Services </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Export Promotion Council  (Govt. of India)</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At </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hlinkClick r:id="rId3"/>
              </a:rPr>
              <a:t>Data Cloud India, 13</a:t>
            </a:r>
            <a:r>
              <a:rPr lang="en-US" sz="1800" baseline="30000" dirty="0" smtClean="0">
                <a:latin typeface="Arial Unicode MS" pitchFamily="34" charset="-128"/>
                <a:ea typeface="Arial Unicode MS" pitchFamily="34" charset="-128"/>
                <a:cs typeface="Arial Unicode MS" pitchFamily="34" charset="-128"/>
                <a:hlinkClick r:id="rId3"/>
              </a:rPr>
              <a:t>th</a:t>
            </a:r>
            <a:r>
              <a:rPr lang="en-US" sz="1800" dirty="0" smtClean="0">
                <a:latin typeface="Arial Unicode MS" pitchFamily="34" charset="-128"/>
                <a:ea typeface="Arial Unicode MS" pitchFamily="34" charset="-128"/>
                <a:cs typeface="Arial Unicode MS" pitchFamily="34" charset="-128"/>
                <a:hlinkClick r:id="rId3"/>
              </a:rPr>
              <a:t> February 2019</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hlinkClick r:id="rId3"/>
              </a:rPr>
              <a:t>New Delhi</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hlinkClick r:id="rId3"/>
              </a:rPr>
              <a:t>www.cmai.asia</a:t>
            </a:r>
            <a:r>
              <a:rPr lang="en-US" sz="1800" dirty="0" smtClean="0">
                <a:latin typeface="Arial Unicode MS" pitchFamily="34" charset="-128"/>
                <a:ea typeface="Arial Unicode MS" pitchFamily="34" charset="-128"/>
                <a:cs typeface="Arial Unicode MS" pitchFamily="34" charset="-128"/>
              </a:rPr>
              <a:t/>
            </a:r>
            <a:br>
              <a:rPr lang="en-US" sz="1800" dirty="0" smtClean="0">
                <a:latin typeface="Arial Unicode MS" pitchFamily="34" charset="-128"/>
                <a:ea typeface="Arial Unicode MS" pitchFamily="34" charset="-128"/>
                <a:cs typeface="Arial Unicode MS" pitchFamily="34" charset="-128"/>
              </a:rPr>
            </a:br>
            <a:endParaRPr lang="en-US" sz="1800" dirty="0" smtClean="0">
              <a:latin typeface="Arial Unicode MS" pitchFamily="34" charset="-128"/>
              <a:ea typeface="Arial Unicode MS" pitchFamily="34" charset="-128"/>
              <a:cs typeface="Arial Unicode MS" pitchFamily="34" charset="-128"/>
            </a:endParaRPr>
          </a:p>
        </p:txBody>
      </p:sp>
      <p:sp>
        <p:nvSpPr>
          <p:cNvPr id="307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077" name="Picture 4" descr="flag"/>
          <p:cNvPicPr>
            <a:picLocks noChangeAspect="1" noChangeArrowheads="1" noCrop="1"/>
          </p:cNvPicPr>
          <p:nvPr/>
        </p:nvPicPr>
        <p:blipFill>
          <a:blip r:embed="rId4" cstate="print"/>
          <a:srcRect/>
          <a:stretch>
            <a:fillRect/>
          </a:stretch>
        </p:blipFill>
        <p:spPr bwMode="auto">
          <a:xfrm>
            <a:off x="8215312" y="0"/>
            <a:ext cx="928688" cy="838200"/>
          </a:xfrm>
          <a:prstGeom prst="rect">
            <a:avLst/>
          </a:prstGeom>
          <a:noFill/>
          <a:ln w="9525">
            <a:noFill/>
            <a:miter lim="800000"/>
            <a:headEnd/>
            <a:tailEnd/>
          </a:ln>
        </p:spPr>
      </p:pic>
      <p:pic>
        <p:nvPicPr>
          <p:cNvPr id="3078" name="Picture 8" descr="C:\Documents and Settings\user\Desktop\logonewcmai.JPG"/>
          <p:cNvPicPr>
            <a:picLocks noChangeAspect="1" noChangeArrowheads="1"/>
          </p:cNvPicPr>
          <p:nvPr/>
        </p:nvPicPr>
        <p:blipFill>
          <a:blip r:embed="rId5" cstate="print"/>
          <a:srcRect/>
          <a:stretch>
            <a:fillRect/>
          </a:stretch>
        </p:blipFill>
        <p:spPr bwMode="auto">
          <a:xfrm>
            <a:off x="0" y="0"/>
            <a:ext cx="2514600"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for Big Impact</a:t>
            </a:r>
            <a:endParaRPr lang="en-US" dirty="0"/>
          </a:p>
        </p:txBody>
      </p:sp>
      <p:sp>
        <p:nvSpPr>
          <p:cNvPr id="3" name="Content Placeholder 2"/>
          <p:cNvSpPr>
            <a:spLocks noGrp="1"/>
          </p:cNvSpPr>
          <p:nvPr>
            <p:ph idx="1"/>
          </p:nvPr>
        </p:nvSpPr>
        <p:spPr>
          <a:xfrm>
            <a:off x="1182688" y="2667000"/>
            <a:ext cx="7772400" cy="4114800"/>
          </a:xfrm>
        </p:spPr>
        <p:txBody>
          <a:bodyPr/>
          <a:lstStyle/>
          <a:p>
            <a:r>
              <a:rPr lang="en-US" sz="1800" dirty="0" smtClean="0"/>
              <a:t>Data technologies are transforming the landscape of several industries such as healthcare, insurance, financial markets, etc. The saying that “information is power” is coming true. Continuous evolution of communication is resulting in rapid information dispersal globally, leading to the coming of age of information societies.</a:t>
            </a:r>
          </a:p>
          <a:p>
            <a:r>
              <a:rPr lang="en-US" sz="1800" dirty="0" smtClean="0"/>
              <a:t>The Indian market is still in early stages of adoption of analytics and there is a need to industrialize it to derive long-term value. Going forward, industry stakeholders need to raise awareness, create talent, standardize tools and set up cross functional Analytics teams to drive industrialization of Analytics in India</a:t>
            </a:r>
          </a:p>
          <a:p>
            <a:endParaRPr lang="en-US" sz="1800" dirty="0" smtClean="0"/>
          </a:p>
          <a:p>
            <a:endParaRPr lang="en-US" sz="3600" dirty="0"/>
          </a:p>
        </p:txBody>
      </p:sp>
      <p:pic>
        <p:nvPicPr>
          <p:cNvPr id="4"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5"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D:\Big data\Big Data what happens in one day.jpg"/>
          <p:cNvPicPr>
            <a:picLocks noChangeAspect="1" noChangeArrowheads="1"/>
          </p:cNvPicPr>
          <p:nvPr/>
        </p:nvPicPr>
        <p:blipFill>
          <a:blip r:embed="rId2"/>
          <a:srcRect/>
          <a:stretch>
            <a:fillRect/>
          </a:stretch>
        </p:blipFill>
        <p:spPr bwMode="auto">
          <a:xfrm>
            <a:off x="533400" y="1143000"/>
            <a:ext cx="8102279" cy="5181600"/>
          </a:xfrm>
          <a:prstGeom prst="rect">
            <a:avLst/>
          </a:prstGeom>
          <a:noFill/>
        </p:spPr>
      </p:pic>
      <p:pic>
        <p:nvPicPr>
          <p:cNvPr id="5" name="Picture 8" descr="C:\Documents and Settings\user\Desktop\logonewcmai.JPG"/>
          <p:cNvPicPr>
            <a:picLocks noChangeAspect="1" noChangeArrowheads="1"/>
          </p:cNvPicPr>
          <p:nvPr/>
        </p:nvPicPr>
        <p:blipFill>
          <a:blip r:embed="rId3" cstate="print"/>
          <a:srcRect/>
          <a:stretch>
            <a:fillRect/>
          </a:stretch>
        </p:blipFill>
        <p:spPr bwMode="auto">
          <a:xfrm>
            <a:off x="0" y="0"/>
            <a:ext cx="2514600" cy="838200"/>
          </a:xfrm>
          <a:prstGeom prst="rect">
            <a:avLst/>
          </a:prstGeom>
          <a:noFill/>
          <a:ln w="9525">
            <a:noFill/>
            <a:miter lim="800000"/>
            <a:headEnd/>
            <a:tailEnd/>
          </a:ln>
        </p:spPr>
      </p:pic>
      <p:pic>
        <p:nvPicPr>
          <p:cNvPr id="6" name="Picture 5" descr="flag"/>
          <p:cNvPicPr>
            <a:picLocks noChangeAspect="1" noChangeArrowheads="1" noCrop="1"/>
          </p:cNvPicPr>
          <p:nvPr/>
        </p:nvPicPr>
        <p:blipFill>
          <a:blip r:embed="rId4"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533400" y="1143000"/>
            <a:ext cx="8153400" cy="4953000"/>
          </a:xfrm>
          <a:prstGeom prst="rect">
            <a:avLst/>
          </a:prstGeom>
          <a:noFill/>
          <a:ln w="9525">
            <a:noFill/>
            <a:miter lim="800000"/>
            <a:headEnd/>
            <a:tailEnd/>
          </a:ln>
          <a:effectLst/>
        </p:spPr>
      </p:pic>
      <p:pic>
        <p:nvPicPr>
          <p:cNvPr id="5" name="Picture 8" descr="C:\Documents and Settings\user\Desktop\logonewcmai.JPG"/>
          <p:cNvPicPr>
            <a:picLocks noChangeAspect="1" noChangeArrowheads="1"/>
          </p:cNvPicPr>
          <p:nvPr/>
        </p:nvPicPr>
        <p:blipFill>
          <a:blip r:embed="rId3" cstate="print"/>
          <a:srcRect/>
          <a:stretch>
            <a:fillRect/>
          </a:stretch>
        </p:blipFill>
        <p:spPr bwMode="auto">
          <a:xfrm>
            <a:off x="0" y="0"/>
            <a:ext cx="2514600" cy="838200"/>
          </a:xfrm>
          <a:prstGeom prst="rect">
            <a:avLst/>
          </a:prstGeom>
          <a:noFill/>
          <a:ln w="9525">
            <a:noFill/>
            <a:miter lim="800000"/>
            <a:headEnd/>
            <a:tailEnd/>
          </a:ln>
        </p:spPr>
      </p:pic>
      <p:pic>
        <p:nvPicPr>
          <p:cNvPr id="6" name="Picture 5" descr="flag"/>
          <p:cNvPicPr>
            <a:picLocks noChangeAspect="1" noChangeArrowheads="1" noCrop="1"/>
          </p:cNvPicPr>
          <p:nvPr/>
        </p:nvPicPr>
        <p:blipFill>
          <a:blip r:embed="rId4"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 y="1066800"/>
            <a:ext cx="9175750" cy="5181600"/>
          </a:xfrm>
          <a:prstGeom prst="rect">
            <a:avLst/>
          </a:prstGeom>
          <a:noFill/>
          <a:ln w="9525">
            <a:noFill/>
            <a:miter lim="800000"/>
            <a:headEnd/>
            <a:tailEnd/>
          </a:ln>
          <a:effectLst/>
        </p:spPr>
      </p:pic>
      <p:pic>
        <p:nvPicPr>
          <p:cNvPr id="5" name="Picture 8" descr="C:\Documents and Settings\user\Desktop\logonewcmai.JPG"/>
          <p:cNvPicPr>
            <a:picLocks noChangeAspect="1" noChangeArrowheads="1"/>
          </p:cNvPicPr>
          <p:nvPr/>
        </p:nvPicPr>
        <p:blipFill>
          <a:blip r:embed="rId3" cstate="print"/>
          <a:srcRect/>
          <a:stretch>
            <a:fillRect/>
          </a:stretch>
        </p:blipFill>
        <p:spPr bwMode="auto">
          <a:xfrm>
            <a:off x="0" y="0"/>
            <a:ext cx="2514600" cy="838200"/>
          </a:xfrm>
          <a:prstGeom prst="rect">
            <a:avLst/>
          </a:prstGeom>
          <a:noFill/>
          <a:ln w="9525">
            <a:noFill/>
            <a:miter lim="800000"/>
            <a:headEnd/>
            <a:tailEnd/>
          </a:ln>
        </p:spPr>
      </p:pic>
      <p:pic>
        <p:nvPicPr>
          <p:cNvPr id="6" name="Picture 5" descr="flag"/>
          <p:cNvPicPr>
            <a:picLocks noChangeAspect="1" noChangeArrowheads="1" noCrop="1"/>
          </p:cNvPicPr>
          <p:nvPr/>
        </p:nvPicPr>
        <p:blipFill>
          <a:blip r:embed="rId4"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Economy</a:t>
            </a:r>
            <a:endParaRPr lang="en-US" dirty="0"/>
          </a:p>
        </p:txBody>
      </p:sp>
      <p:pic>
        <p:nvPicPr>
          <p:cNvPr id="4" name="Content Placeholder 3"/>
          <p:cNvPicPr>
            <a:picLocks noGrp="1"/>
          </p:cNvPicPr>
          <p:nvPr>
            <p:ph idx="1"/>
          </p:nvPr>
        </p:nvPicPr>
        <p:blipFill>
          <a:blip r:embed="rId2"/>
          <a:srcRect l="2457" t="15314" r="2845" b="9954"/>
          <a:stretch>
            <a:fillRect/>
          </a:stretch>
        </p:blipFill>
        <p:spPr bwMode="auto">
          <a:xfrm>
            <a:off x="0" y="1600200"/>
            <a:ext cx="9067800" cy="5257800"/>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cstate="print"/>
          <a:srcRect/>
          <a:stretch>
            <a:fillRect/>
          </a:stretch>
        </p:blipFill>
        <p:spPr bwMode="auto">
          <a:xfrm>
            <a:off x="0" y="0"/>
            <a:ext cx="2514600" cy="838200"/>
          </a:xfrm>
          <a:prstGeom prst="rect">
            <a:avLst/>
          </a:prstGeom>
          <a:noFill/>
          <a:ln w="9525">
            <a:noFill/>
            <a:miter lim="800000"/>
            <a:headEnd/>
            <a:tailEnd/>
          </a:ln>
        </p:spPr>
      </p:pic>
      <p:pic>
        <p:nvPicPr>
          <p:cNvPr id="6" name="Picture 4" descr="flag"/>
          <p:cNvPicPr>
            <a:picLocks noChangeAspect="1" noChangeArrowheads="1" noCrop="1"/>
          </p:cNvPicPr>
          <p:nvPr/>
        </p:nvPicPr>
        <p:blipFill>
          <a:blip r:embed="rId4"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2" y="86510"/>
            <a:ext cx="7871326" cy="922519"/>
          </a:xfrm>
        </p:spPr>
        <p:txBody>
          <a:bodyPr/>
          <a:lstStyle/>
          <a:p>
            <a:r>
              <a:rPr lang="en-US" dirty="0" smtClean="0"/>
              <a:t>            Digital Evolution Index </a:t>
            </a:r>
            <a:endParaRPr lang="en-US" dirty="0"/>
          </a:p>
        </p:txBody>
      </p:sp>
      <p:pic>
        <p:nvPicPr>
          <p:cNvPr id="3" name="Picture 2"/>
          <p:cNvPicPr>
            <a:picLocks noChangeAspect="1"/>
          </p:cNvPicPr>
          <p:nvPr/>
        </p:nvPicPr>
        <p:blipFill>
          <a:blip r:embed="rId2"/>
          <a:stretch>
            <a:fillRect/>
          </a:stretch>
        </p:blipFill>
        <p:spPr>
          <a:xfrm>
            <a:off x="166780" y="982395"/>
            <a:ext cx="7787314" cy="5875605"/>
          </a:xfrm>
          <a:prstGeom prst="rect">
            <a:avLst/>
          </a:prstGeom>
        </p:spPr>
      </p:pic>
      <p:pic>
        <p:nvPicPr>
          <p:cNvPr id="4" name="Picture 8" descr="C:\Documents and Settings\user\Desktop\logonewcmai.JPG"/>
          <p:cNvPicPr>
            <a:picLocks noChangeAspect="1" noChangeArrowheads="1"/>
          </p:cNvPicPr>
          <p:nvPr/>
        </p:nvPicPr>
        <p:blipFill>
          <a:blip r:embed="rId3" cstate="print"/>
          <a:srcRect/>
          <a:stretch>
            <a:fillRect/>
          </a:stretch>
        </p:blipFill>
        <p:spPr bwMode="auto">
          <a:xfrm>
            <a:off x="0" y="0"/>
            <a:ext cx="2514600" cy="838200"/>
          </a:xfrm>
          <a:prstGeom prst="rect">
            <a:avLst/>
          </a:prstGeom>
          <a:noFill/>
          <a:ln w="9525">
            <a:noFill/>
            <a:miter lim="800000"/>
            <a:headEnd/>
            <a:tailEnd/>
          </a:ln>
        </p:spPr>
      </p:pic>
      <p:pic>
        <p:nvPicPr>
          <p:cNvPr id="5" name="Picture 4" descr="flag"/>
          <p:cNvPicPr>
            <a:picLocks noChangeAspect="1" noChangeArrowheads="1" noCrop="1"/>
          </p:cNvPicPr>
          <p:nvPr/>
        </p:nvPicPr>
        <p:blipFill>
          <a:blip r:embed="rId4" cstate="print"/>
          <a:srcRect/>
          <a:stretch>
            <a:fillRect/>
          </a:stretch>
        </p:blipFill>
        <p:spPr bwMode="auto">
          <a:xfrm>
            <a:off x="8215312" y="0"/>
            <a:ext cx="928688" cy="838200"/>
          </a:xfrm>
          <a:prstGeom prst="rect">
            <a:avLst/>
          </a:prstGeom>
          <a:noFill/>
          <a:ln w="9525">
            <a:noFill/>
            <a:miter lim="800000"/>
            <a:headEnd/>
            <a:tailEnd/>
          </a:ln>
        </p:spPr>
      </p:pic>
    </p:spTree>
    <p:extLst>
      <p:ext uri="{BB962C8B-B14F-4D97-AF65-F5344CB8AC3E}">
        <p14:creationId xmlns="" xmlns:p14="http://schemas.microsoft.com/office/powerpoint/2010/main" val="3350555753"/>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Digital Economy-Digital Finance</a:t>
            </a:r>
            <a:endParaRPr lang="en-US" sz="4000" dirty="0"/>
          </a:p>
        </p:txBody>
      </p:sp>
      <p:pic>
        <p:nvPicPr>
          <p:cNvPr id="4" name="Content Placeholder 3"/>
          <p:cNvPicPr>
            <a:picLocks noGrp="1"/>
          </p:cNvPicPr>
          <p:nvPr>
            <p:ph idx="1"/>
          </p:nvPr>
        </p:nvPicPr>
        <p:blipFill>
          <a:blip r:embed="rId2"/>
          <a:srcRect l="5873" t="11332" r="5907" b="16539"/>
          <a:stretch>
            <a:fillRect/>
          </a:stretch>
        </p:blipFill>
        <p:spPr bwMode="auto">
          <a:xfrm>
            <a:off x="838200" y="1828800"/>
            <a:ext cx="8077199" cy="5029199"/>
          </a:xfrm>
          <a:prstGeom prst="rect">
            <a:avLst/>
          </a:prstGeom>
          <a:noFill/>
          <a:ln w="9525">
            <a:noFill/>
            <a:miter lim="800000"/>
            <a:headEnd/>
            <a:tailEnd/>
          </a:ln>
        </p:spPr>
      </p:pic>
      <p:pic>
        <p:nvPicPr>
          <p:cNvPr id="5"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pic>
        <p:nvPicPr>
          <p:cNvPr id="7" name="Picture 8" descr="C:\Documents and Settings\user\Desktop\logonewcmai.JPG"/>
          <p:cNvPicPr>
            <a:picLocks noChangeAspect="1" noChangeArrowheads="1"/>
          </p:cNvPicPr>
          <p:nvPr/>
        </p:nvPicPr>
        <p:blipFill>
          <a:blip r:embed="rId4" cstate="print"/>
          <a:srcRect/>
          <a:stretch>
            <a:fillRect/>
          </a:stretch>
        </p:blipFill>
        <p:spPr bwMode="auto">
          <a:xfrm>
            <a:off x="0" y="0"/>
            <a:ext cx="2514600"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Emerging Markets</a:t>
            </a:r>
            <a:endParaRPr lang="en-US" dirty="0"/>
          </a:p>
        </p:txBody>
      </p:sp>
      <p:pic>
        <p:nvPicPr>
          <p:cNvPr id="4" name="Content Placeholder 3"/>
          <p:cNvPicPr>
            <a:picLocks noGrp="1"/>
          </p:cNvPicPr>
          <p:nvPr>
            <p:ph idx="1"/>
          </p:nvPr>
        </p:nvPicPr>
        <p:blipFill>
          <a:blip r:embed="rId2"/>
          <a:srcRect l="17265" t="14701" r="11708" b="11179"/>
          <a:stretch>
            <a:fillRect/>
          </a:stretch>
        </p:blipFill>
        <p:spPr bwMode="auto">
          <a:xfrm>
            <a:off x="381000" y="1676400"/>
            <a:ext cx="7543800" cy="5181599"/>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cstate="print"/>
          <a:srcRect/>
          <a:stretch>
            <a:fillRect/>
          </a:stretch>
        </p:blipFill>
        <p:spPr bwMode="auto">
          <a:xfrm>
            <a:off x="0" y="0"/>
            <a:ext cx="2514600" cy="838200"/>
          </a:xfrm>
          <a:prstGeom prst="rect">
            <a:avLst/>
          </a:prstGeom>
          <a:noFill/>
          <a:ln w="9525">
            <a:noFill/>
            <a:miter lim="800000"/>
            <a:headEnd/>
            <a:tailEnd/>
          </a:ln>
        </p:spPr>
      </p:pic>
      <p:pic>
        <p:nvPicPr>
          <p:cNvPr id="6" name="Picture 4" descr="flag"/>
          <p:cNvPicPr>
            <a:picLocks noChangeAspect="1" noChangeArrowheads="1" noCrop="1"/>
          </p:cNvPicPr>
          <p:nvPr/>
        </p:nvPicPr>
        <p:blipFill>
          <a:blip r:embed="rId4"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Digital Economy</a:t>
            </a:r>
            <a:endParaRPr lang="en-US" dirty="0"/>
          </a:p>
        </p:txBody>
      </p:sp>
      <p:sp>
        <p:nvSpPr>
          <p:cNvPr id="3" name="Content Placeholder 2"/>
          <p:cNvSpPr>
            <a:spLocks noGrp="1"/>
          </p:cNvSpPr>
          <p:nvPr>
            <p:ph idx="1"/>
          </p:nvPr>
        </p:nvSpPr>
        <p:spPr>
          <a:xfrm>
            <a:off x="1182688" y="1752600"/>
            <a:ext cx="7772400" cy="5105399"/>
          </a:xfrm>
        </p:spPr>
        <p:txBody>
          <a:bodyPr/>
          <a:lstStyle/>
          <a:p>
            <a:endParaRPr lang="en-US" sz="2000" b="1" dirty="0" smtClean="0"/>
          </a:p>
          <a:p>
            <a:r>
              <a:rPr lang="en-US" sz="2000" b="1" dirty="0" smtClean="0"/>
              <a:t>Digital economy, </a:t>
            </a:r>
            <a:r>
              <a:rPr lang="en-US" sz="2000" dirty="0" smtClean="0"/>
              <a:t>or</a:t>
            </a:r>
            <a:r>
              <a:rPr lang="en-US" sz="2000" b="1" dirty="0" smtClean="0"/>
              <a:t> </a:t>
            </a:r>
            <a:r>
              <a:rPr lang="en-US" sz="2000" dirty="0" smtClean="0"/>
              <a:t>Web economy</a:t>
            </a:r>
            <a:r>
              <a:rPr lang="en-US" sz="2000" b="1" dirty="0" smtClean="0"/>
              <a:t>- </a:t>
            </a:r>
            <a:r>
              <a:rPr lang="en-US" sz="2000" dirty="0" smtClean="0"/>
              <a:t>an economy based on digital computing technologies, comprises of  e-business infrastructure and processes, e-commerce, digital payments, Convergence of social media</a:t>
            </a:r>
          </a:p>
          <a:p>
            <a:r>
              <a:rPr lang="en-US" sz="2000" dirty="0" smtClean="0"/>
              <a:t>Provides digital networking, communication infrastructures, a global platform over which people and organizations devise strategies, interact, communicate, collaborate and search for information</a:t>
            </a:r>
            <a:r>
              <a:rPr lang="en-US" sz="2400" dirty="0" smtClean="0"/>
              <a:t>.</a:t>
            </a:r>
          </a:p>
          <a:p>
            <a:r>
              <a:rPr lang="en-US" sz="2000" dirty="0" smtClean="0"/>
              <a:t>Data creation and storage-growing four times faster than the rate of the global economy.</a:t>
            </a:r>
          </a:p>
          <a:p>
            <a:r>
              <a:rPr lang="en-US" sz="2000" dirty="0" smtClean="0"/>
              <a:t>World- a global village- available at click</a:t>
            </a:r>
          </a:p>
          <a:p>
            <a:r>
              <a:rPr lang="en-US" sz="2000" dirty="0" smtClean="0"/>
              <a:t>Over 3 Bn. mobile phones, half of the global population. Two-thirds of them in developing world.</a:t>
            </a:r>
          </a:p>
          <a:p>
            <a:endParaRPr lang="en-US" sz="2000" dirty="0" smtClean="0"/>
          </a:p>
          <a:p>
            <a:endParaRPr lang="en-US" sz="2400" dirty="0" smtClean="0"/>
          </a:p>
          <a:p>
            <a:endParaRPr lang="en-US" sz="2400" dirty="0" smtClean="0"/>
          </a:p>
          <a:p>
            <a:pPr lvl="1"/>
            <a:endParaRPr lang="en-US" sz="2000" dirty="0" smtClean="0"/>
          </a:p>
          <a:p>
            <a:pPr lvl="1">
              <a:buNone/>
            </a:pPr>
            <a:endParaRPr lang="en-US" sz="2000" dirty="0" smtClean="0"/>
          </a:p>
          <a:p>
            <a:pPr lvl="1">
              <a:buNone/>
            </a:pPr>
            <a:endParaRPr lang="en-US" sz="2000" dirty="0" smtClean="0"/>
          </a:p>
          <a:p>
            <a:pPr lvl="1">
              <a:buNone/>
            </a:pPr>
            <a:endParaRPr lang="en-US" sz="2000" dirty="0" smtClean="0"/>
          </a:p>
          <a:p>
            <a:pPr lvl="1">
              <a:buNone/>
            </a:pPr>
            <a:endParaRPr lang="en-US" sz="2000" dirty="0" smtClean="0"/>
          </a:p>
        </p:txBody>
      </p:sp>
      <p:sp>
        <p:nvSpPr>
          <p:cNvPr id="18434" name="AutoShape 2" descr="CI6hTD3WIAACMQ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7" name="AutoShape 5" descr="http://www.itu.int/en/sustainable-world/PublishingImages/icons-svg/sdg2.svg">
            <a:hlinkClick r:id="rId2"/>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http://www.itu.int/en/sustainable-world/PublishingImages/icons-svg/sdg3.svg">
            <a:hlinkClick r:id="rId3"/>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9" name="AutoShape 7" descr="http://www.itu.int/en/sustainable-world/PublishingImages/icons-svg/sdg4.svg">
            <a:hlinkClick r:id="rId4"/>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http://www.itu.int/en/sustainable-world/PublishingImages/icons-svg/sdg5.svg">
            <a:hlinkClick r:id="rId5"/>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1" name="AutoShape 9" descr="http://www.itu.int/en/sustainable-world/PublishingImages/icons-svg/sdg6.svg">
            <a:hlinkClick r:id="rId6"/>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2" name="AutoShape 10" descr="http://www.itu.int/en/sustainable-world/PublishingImages/icons-svg/sdg7.svg">
            <a:hlinkClick r:id="rId7"/>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3" name="AutoShape 11" descr="http://www.itu.int/en/sustainable-world/PublishingImages/icons-svg/sdg8.svg">
            <a:hlinkClick r:id="rId8"/>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4" name="AutoShape 12" descr="http://www.itu.int/en/sustainable-world/PublishingImages/icons-svg/sdg9.svg">
            <a:hlinkClick r:id="rId9"/>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5" name="AutoShape 13" descr="http://www.itu.int/en/sustainable-world/PublishingImages/icons-svg/sdg10.svg">
            <a:hlinkClick r:id="rId10"/>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6" name="AutoShape 14" descr="http://www.itu.int/en/sustainable-world/PublishingImages/icons-svg/sdg11.svg">
            <a:hlinkClick r:id="rId11"/>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7" name="AutoShape 15" descr="http://www.itu.int/en/sustainable-world/PublishingImages/icons-svg/sdg12.svg">
            <a:hlinkClick r:id="rId12"/>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8" name="AutoShape 16" descr="http://www.itu.int/en/sustainable-world/PublishingImages/icons-svg/sdg13.svg">
            <a:hlinkClick r:id="rId13"/>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9" name="AutoShape 17" descr="http://www.itu.int/en/sustainable-world/PublishingImages/icons-svg/sdg14.svg">
            <a:hlinkClick r:id="rId14"/>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0" name="AutoShape 18" descr="http://www.itu.int/en/sustainable-world/PublishingImages/icons-svg/sdg15.svg">
            <a:hlinkClick r:id="rId15"/>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1" name="AutoShape 19" descr="http://www.itu.int/en/sustainable-world/PublishingImages/icons-svg/sdg16.svg">
            <a:hlinkClick r:id="rId16"/>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2" name="AutoShape 20" descr="http://www.itu.int/en/sustainable-world/PublishingImages/icons-svg/sdg17.svg">
            <a:hlinkClick r:id="rId17"/>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3" name="AutoShape 21" descr="http://www.itu.int/en/sustainable-world/PublishingImages/icons-svg/sdg-wheel.svg">
            <a:hlinkClick r:id="rId18"/>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http://www.itu.int/en/sustainable-world/PublishingImages/icons-svg/sdg1.svg">
            <a:hlinkClick r:id="rId19"/>
          </p:cNvPr>
          <p:cNvSpPr>
            <a:spLocks noChangeAspect="1" noChangeArrowheads="1"/>
          </p:cNvSpPr>
          <p:nvPr/>
        </p:nvSpPr>
        <p:spPr bwMode="auto">
          <a:xfrm>
            <a:off x="31750" y="-38973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6" name="AutoShape 24" descr="http://www.itu.int/en/sustainable-world/PublishingImages/icons-svg/sdg2.svg">
            <a:hlinkClick r:id="rId2"/>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7" name="AutoShape 25" descr="http://www.itu.int/en/sustainable-world/PublishingImages/icons-svg/sdg3.svg">
            <a:hlinkClick r:id="rId3"/>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8" name="AutoShape 26" descr="http://www.itu.int/en/sustainable-world/PublishingImages/icons-svg/sdg4.svg">
            <a:hlinkClick r:id="rId4"/>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9" name="AutoShape 27" descr="http://www.itu.int/en/sustainable-world/PublishingImages/icons-svg/sdg5.svg">
            <a:hlinkClick r:id="rId5"/>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0" name="AutoShape 28" descr="http://www.itu.int/en/sustainable-world/PublishingImages/icons-svg/sdg6.svg">
            <a:hlinkClick r:id="rId6"/>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1" name="AutoShape 29" descr="http://www.itu.int/en/sustainable-world/PublishingImages/icons-svg/sdg7.svg">
            <a:hlinkClick r:id="rId7"/>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2" name="AutoShape 30" descr="http://www.itu.int/en/sustainable-world/PublishingImages/icons-svg/sdg8.svg">
            <a:hlinkClick r:id="rId8"/>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3" name="AutoShape 31" descr="http://www.itu.int/en/sustainable-world/PublishingImages/icons-svg/sdg9.svg">
            <a:hlinkClick r:id="rId9"/>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4" name="AutoShape 32" descr="http://www.itu.int/en/sustainable-world/PublishingImages/icons-svg/sdg10.svg">
            <a:hlinkClick r:id="rId10"/>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5" name="AutoShape 33" descr="http://www.itu.int/en/sustainable-world/PublishingImages/icons-svg/sdg11.svg">
            <a:hlinkClick r:id="rId11"/>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6" name="AutoShape 34" descr="http://www.itu.int/en/sustainable-world/PublishingImages/icons-svg/sdg12.svg">
            <a:hlinkClick r:id="rId12"/>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7" name="AutoShape 35" descr="http://www.itu.int/en/sustainable-world/PublishingImages/icons-svg/sdg13.svg">
            <a:hlinkClick r:id="rId13"/>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8" name="AutoShape 36" descr="http://www.itu.int/en/sustainable-world/PublishingImages/icons-svg/sdg14.svg">
            <a:hlinkClick r:id="rId14"/>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69" name="AutoShape 37" descr="http://www.itu.int/en/sustainable-world/PublishingImages/icons-svg/sdg15.svg">
            <a:hlinkClick r:id="rId15"/>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70" name="AutoShape 38" descr="http://www.itu.int/en/sustainable-world/PublishingImages/icons-svg/sdg16.svg">
            <a:hlinkClick r:id="rId16"/>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71" name="AutoShape 39" descr="http://www.itu.int/en/sustainable-world/PublishingImages/icons-svg/sdg17.svg">
            <a:hlinkClick r:id="rId17"/>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72" name="AutoShape 40" descr="http://www.itu.int/en/sustainable-world/PublishingImages/icons-svg/sdg-wheel.svg">
            <a:hlinkClick r:id="rId18"/>
          </p:cNvPr>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5" name="AutoShape 23" descr="http://www.itu.int/en/sustainable-world/PublishingImages/icons-svg/sdg1.svg">
            <a:hlinkClick r:id="rId19"/>
          </p:cNvPr>
          <p:cNvSpPr>
            <a:spLocks noChangeAspect="1" noChangeArrowheads="1"/>
          </p:cNvSpPr>
          <p:nvPr/>
        </p:nvSpPr>
        <p:spPr bwMode="auto">
          <a:xfrm>
            <a:off x="31750" y="-38973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 name="Picture 8" descr="C:\Documents and Settings\user\Desktop\logonewcmai.JPG"/>
          <p:cNvPicPr>
            <a:picLocks noChangeAspect="1" noChangeArrowheads="1"/>
          </p:cNvPicPr>
          <p:nvPr/>
        </p:nvPicPr>
        <p:blipFill>
          <a:blip r:embed="rId20" cstate="print"/>
          <a:srcRect/>
          <a:stretch>
            <a:fillRect/>
          </a:stretch>
        </p:blipFill>
        <p:spPr bwMode="auto">
          <a:xfrm>
            <a:off x="0" y="0"/>
            <a:ext cx="2514600" cy="838200"/>
          </a:xfrm>
          <a:prstGeom prst="rect">
            <a:avLst/>
          </a:prstGeom>
          <a:noFill/>
          <a:ln w="9525">
            <a:noFill/>
            <a:miter lim="800000"/>
            <a:headEnd/>
            <a:tailEnd/>
          </a:ln>
        </p:spPr>
      </p:pic>
      <p:pic>
        <p:nvPicPr>
          <p:cNvPr id="42" name="Picture 4" descr="flag"/>
          <p:cNvPicPr>
            <a:picLocks noChangeAspect="1" noChangeArrowheads="1" noCrop="1"/>
          </p:cNvPicPr>
          <p:nvPr/>
        </p:nvPicPr>
        <p:blipFill>
          <a:blip r:embed="rId21"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Digital Economy-   </a:t>
            </a:r>
            <a:br>
              <a:rPr lang="en-US" dirty="0" smtClean="0"/>
            </a:br>
            <a:r>
              <a:rPr lang="en-US" dirty="0" smtClean="0"/>
              <a:t>         changing world</a:t>
            </a:r>
            <a:endParaRPr lang="en-US" dirty="0"/>
          </a:p>
        </p:txBody>
      </p:sp>
      <p:sp>
        <p:nvSpPr>
          <p:cNvPr id="3" name="Content Placeholder 2"/>
          <p:cNvSpPr>
            <a:spLocks noGrp="1"/>
          </p:cNvSpPr>
          <p:nvPr>
            <p:ph idx="1"/>
          </p:nvPr>
        </p:nvSpPr>
        <p:spPr>
          <a:xfrm>
            <a:off x="990600" y="1828800"/>
            <a:ext cx="7964488" cy="4800599"/>
          </a:xfrm>
        </p:spPr>
        <p:txBody>
          <a:bodyPr/>
          <a:lstStyle/>
          <a:p>
            <a:r>
              <a:rPr lang="en-US" sz="2000" dirty="0" smtClean="0"/>
              <a:t>Digital Economy- revolutionizing the way we do business and creating new opportunities for global development, growth prosperity.</a:t>
            </a:r>
          </a:p>
          <a:p>
            <a:r>
              <a:rPr lang="en-US" sz="2000" dirty="0" smtClean="0"/>
              <a:t>Radically changing business landscape- New and emerging digital trends, cloud computing, big data, AI/VR/AR, mobile web services, smart grids and social media</a:t>
            </a:r>
          </a:p>
          <a:p>
            <a:r>
              <a:rPr lang="en-US" sz="2000" dirty="0" smtClean="0"/>
              <a:t>Supporting innovations, new technologies, new business models, convergence of every thing we can dream of.</a:t>
            </a:r>
          </a:p>
          <a:p>
            <a:r>
              <a:rPr lang="en-US" sz="2000" dirty="0" smtClean="0"/>
              <a:t>Networking at unbelievable speeds -100 </a:t>
            </a:r>
            <a:r>
              <a:rPr lang="en-US" sz="2000" dirty="0" err="1" smtClean="0"/>
              <a:t>Gbps</a:t>
            </a:r>
            <a:r>
              <a:rPr lang="en-US" sz="2000" dirty="0" smtClean="0"/>
              <a:t> and more</a:t>
            </a:r>
          </a:p>
          <a:p>
            <a:r>
              <a:rPr lang="en-US" sz="2000" dirty="0" smtClean="0"/>
              <a:t>M2M, IOT- 500 Bn. devices to get connected by 2030</a:t>
            </a:r>
          </a:p>
          <a:p>
            <a:r>
              <a:rPr lang="en-US" sz="2000" dirty="0" smtClean="0"/>
              <a:t>90% jobs would need digital skills</a:t>
            </a:r>
          </a:p>
          <a:p>
            <a:r>
              <a:rPr lang="en-US" sz="2000" dirty="0" smtClean="0"/>
              <a:t>403 Tr. Gigabyte data creation by IOT by 2018</a:t>
            </a:r>
          </a:p>
          <a:p>
            <a:endParaRPr lang="en-US" sz="2000" dirty="0" smtClean="0"/>
          </a:p>
        </p:txBody>
      </p:sp>
      <p:pic>
        <p:nvPicPr>
          <p:cNvPr id="5"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6"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350963" y="214313"/>
            <a:ext cx="7793037" cy="1462087"/>
          </a:xfrm>
        </p:spPr>
        <p:txBody>
          <a:bodyPr/>
          <a:lstStyle/>
          <a:p>
            <a:r>
              <a:rPr lang="en-US" sz="3600" dirty="0" smtClean="0"/>
              <a:t>       CMAI TEMA</a:t>
            </a:r>
          </a:p>
        </p:txBody>
      </p:sp>
      <p:sp>
        <p:nvSpPr>
          <p:cNvPr id="6147" name="Rectangle 3"/>
          <p:cNvSpPr>
            <a:spLocks noGrp="1" noChangeArrowheads="1"/>
          </p:cNvSpPr>
          <p:nvPr>
            <p:ph type="body" idx="4294967295"/>
          </p:nvPr>
        </p:nvSpPr>
        <p:spPr>
          <a:xfrm>
            <a:off x="1371600" y="2017713"/>
            <a:ext cx="7772400" cy="4611687"/>
          </a:xfrm>
        </p:spPr>
        <p:txBody>
          <a:bodyPr/>
          <a:lstStyle/>
          <a:p>
            <a:pPr algn="just">
              <a:lnSpc>
                <a:spcPct val="80000"/>
              </a:lnSpc>
              <a:buNone/>
            </a:pPr>
            <a:r>
              <a:rPr lang="en-US" sz="1800" dirty="0" smtClean="0"/>
              <a:t>      Greetings from Hon’ble Prime Minister of India, </a:t>
            </a:r>
          </a:p>
          <a:p>
            <a:pPr algn="just">
              <a:lnSpc>
                <a:spcPct val="80000"/>
              </a:lnSpc>
              <a:buNone/>
            </a:pPr>
            <a:r>
              <a:rPr lang="en-US" sz="1800" dirty="0" smtClean="0"/>
              <a:t>      Dr </a:t>
            </a:r>
            <a:r>
              <a:rPr lang="en-US" sz="1800" dirty="0" err="1" smtClean="0"/>
              <a:t>Narendra</a:t>
            </a:r>
            <a:r>
              <a:rPr lang="en-US" sz="1800" dirty="0" smtClean="0"/>
              <a:t> Modi and 1.2 Billion people of India</a:t>
            </a:r>
          </a:p>
        </p:txBody>
      </p:sp>
      <p:pic>
        <p:nvPicPr>
          <p:cNvPr id="7" name="Picture 6" descr="H:\1.JPG"/>
          <p:cNvPicPr>
            <a:picLocks noChangeAspect="1" noChangeArrowheads="1"/>
          </p:cNvPicPr>
          <p:nvPr/>
        </p:nvPicPr>
        <p:blipFill>
          <a:blip r:embed="rId3" cstate="print"/>
          <a:srcRect/>
          <a:stretch>
            <a:fillRect/>
          </a:stretch>
        </p:blipFill>
        <p:spPr>
          <a:xfrm>
            <a:off x="762000" y="2817813"/>
            <a:ext cx="3733800" cy="3429000"/>
          </a:xfrm>
          <a:prstGeom prst="rect">
            <a:avLst/>
          </a:prstGeom>
        </p:spPr>
      </p:pic>
      <p:pic>
        <p:nvPicPr>
          <p:cNvPr id="8" name="Picture 4" descr="H:\2.JPG"/>
          <p:cNvPicPr>
            <a:picLocks noChangeAspect="1" noChangeArrowheads="1"/>
          </p:cNvPicPr>
          <p:nvPr/>
        </p:nvPicPr>
        <p:blipFill>
          <a:blip r:embed="rId4" cstate="print"/>
          <a:srcRect/>
          <a:stretch>
            <a:fillRect/>
          </a:stretch>
        </p:blipFill>
        <p:spPr bwMode="auto">
          <a:xfrm>
            <a:off x="4648200" y="2743200"/>
            <a:ext cx="3902075" cy="3429000"/>
          </a:xfrm>
          <a:prstGeom prst="rect">
            <a:avLst/>
          </a:prstGeom>
          <a:noFill/>
          <a:ln w="9525">
            <a:noFill/>
            <a:miter lim="800000"/>
            <a:headEnd/>
            <a:tailEnd/>
          </a:ln>
        </p:spPr>
      </p:pic>
      <p:pic>
        <p:nvPicPr>
          <p:cNvPr id="11" name="Picture 8" descr="C:\Documents and Settings\user\Desktop\logonewcmai.JPG"/>
          <p:cNvPicPr>
            <a:picLocks noChangeAspect="1" noChangeArrowheads="1"/>
          </p:cNvPicPr>
          <p:nvPr/>
        </p:nvPicPr>
        <p:blipFill>
          <a:blip r:embed="rId5" cstate="print"/>
          <a:srcRect/>
          <a:stretch>
            <a:fillRect/>
          </a:stretch>
        </p:blipFill>
        <p:spPr bwMode="auto">
          <a:xfrm>
            <a:off x="0" y="0"/>
            <a:ext cx="2514600" cy="838200"/>
          </a:xfrm>
          <a:prstGeom prst="rect">
            <a:avLst/>
          </a:prstGeom>
          <a:noFill/>
          <a:ln w="9525">
            <a:noFill/>
            <a:miter lim="800000"/>
            <a:headEnd/>
            <a:tailEnd/>
          </a:ln>
        </p:spPr>
      </p:pic>
      <p:pic>
        <p:nvPicPr>
          <p:cNvPr id="10" name="Picture 4" descr="flag"/>
          <p:cNvPicPr>
            <a:picLocks noChangeAspect="1" noChangeArrowheads="1" noCrop="1"/>
          </p:cNvPicPr>
          <p:nvPr/>
        </p:nvPicPr>
        <p:blipFill>
          <a:blip r:embed="rId6" cstate="print"/>
          <a:srcRect/>
          <a:stretch>
            <a:fillRect/>
          </a:stretch>
        </p:blipFill>
        <p:spPr bwMode="auto">
          <a:xfrm>
            <a:off x="8215312" y="0"/>
            <a:ext cx="928688" cy="838200"/>
          </a:xfrm>
          <a:prstGeom prst="rect">
            <a:avLst/>
          </a:prstGeom>
          <a:noFill/>
          <a:ln w="9525">
            <a:noFill/>
            <a:miter lim="800000"/>
            <a:headEnd/>
            <a:tailEnd/>
          </a:ln>
        </p:spPr>
      </p:pic>
    </p:spTree>
    <p:extLst>
      <p:ext uri="{BB962C8B-B14F-4D97-AF65-F5344CB8AC3E}">
        <p14:creationId xmlns="" xmlns:p14="http://schemas.microsoft.com/office/powerpoint/2010/main" val="1983249844"/>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Technologies</a:t>
            </a:r>
            <a:endParaRPr lang="en-US" dirty="0"/>
          </a:p>
        </p:txBody>
      </p:sp>
      <p:sp>
        <p:nvSpPr>
          <p:cNvPr id="3" name="Content Placeholder 2"/>
          <p:cNvSpPr>
            <a:spLocks noGrp="1"/>
          </p:cNvSpPr>
          <p:nvPr>
            <p:ph idx="1"/>
          </p:nvPr>
        </p:nvSpPr>
        <p:spPr>
          <a:xfrm>
            <a:off x="1066800" y="1752600"/>
            <a:ext cx="7888288" cy="5105399"/>
          </a:xfrm>
        </p:spPr>
        <p:txBody>
          <a:bodyPr/>
          <a:lstStyle/>
          <a:p>
            <a:pPr lvl="0"/>
            <a:r>
              <a:rPr lang="en-US" sz="2000" dirty="0" smtClean="0"/>
              <a:t>M2M, IOT,  hyper connectivity, big data, social media (for viral spreading of communication), MVNO, T2 </a:t>
            </a:r>
            <a:r>
              <a:rPr lang="en-US" sz="2000" dirty="0" err="1" smtClean="0"/>
              <a:t>Lite</a:t>
            </a:r>
            <a:r>
              <a:rPr lang="en-US" sz="2000" dirty="0" smtClean="0"/>
              <a:t>, advanced analytics, wireless networks, mobile devices etc.</a:t>
            </a:r>
          </a:p>
          <a:p>
            <a:pPr lvl="0"/>
            <a:r>
              <a:rPr lang="en-US" sz="2000" dirty="0" smtClean="0"/>
              <a:t>The digital economy uses these technologies to replace the traditional exchanges of communication and enable new ones.</a:t>
            </a:r>
          </a:p>
          <a:p>
            <a:r>
              <a:rPr lang="en-US" sz="2000" dirty="0" smtClean="0"/>
              <a:t>Power in the hands of people- seating in garage in a corner of world—can create business/cripples entire globe.</a:t>
            </a:r>
          </a:p>
          <a:p>
            <a:r>
              <a:rPr lang="en-US" sz="2000" dirty="0" smtClean="0"/>
              <a:t>2.2 Tr. USD additional GDP growth in US due to digitalization by 2025</a:t>
            </a:r>
          </a:p>
          <a:p>
            <a:r>
              <a:rPr lang="en-US" sz="2000" dirty="0" smtClean="0"/>
              <a:t>Digital Economy- worth 3 Tr. USD today-generated in the past 20 years, since the launch of the Internet.</a:t>
            </a:r>
          </a:p>
          <a:p>
            <a:pPr>
              <a:buNone/>
            </a:pPr>
            <a:r>
              <a:rPr lang="en-US" sz="2000" dirty="0" smtClean="0"/>
              <a:t>                                              </a:t>
            </a:r>
            <a:r>
              <a:rPr lang="en-US" sz="1400" i="1" dirty="0" smtClean="0"/>
              <a:t>- Accenture and Oxford Economics</a:t>
            </a:r>
            <a:endParaRPr lang="en-US" sz="2000" i="1" dirty="0" smtClean="0"/>
          </a:p>
          <a:p>
            <a:pPr lvl="0"/>
            <a:r>
              <a:rPr lang="en-US" sz="2000" dirty="0" smtClean="0"/>
              <a:t>New business models: UBER, OLA, OYO, </a:t>
            </a:r>
            <a:r>
              <a:rPr lang="en-US" sz="2000" dirty="0" err="1" smtClean="0"/>
              <a:t>Airbnb</a:t>
            </a:r>
            <a:r>
              <a:rPr lang="en-US" sz="2000" dirty="0" smtClean="0"/>
              <a:t>, Netflix, </a:t>
            </a:r>
            <a:r>
              <a:rPr lang="en-US" sz="2000" dirty="0" err="1" smtClean="0"/>
              <a:t>Zomato</a:t>
            </a:r>
            <a:r>
              <a:rPr lang="en-US" sz="2000" dirty="0" smtClean="0"/>
              <a:t> etc</a:t>
            </a:r>
          </a:p>
          <a:p>
            <a:pPr lvl="0"/>
            <a:r>
              <a:rPr lang="en-US" sz="2000" dirty="0" smtClean="0"/>
              <a:t>Total worth of IOT 6.2 Tr.USD by 2025(Health 2.5 </a:t>
            </a:r>
            <a:r>
              <a:rPr lang="en-US" sz="2000" dirty="0" err="1" smtClean="0"/>
              <a:t>Tr</a:t>
            </a:r>
            <a:r>
              <a:rPr lang="en-US" sz="2000" dirty="0" smtClean="0"/>
              <a:t> Mfg 2.3 </a:t>
            </a:r>
            <a:r>
              <a:rPr lang="en-US" sz="2000" dirty="0" err="1" smtClean="0"/>
              <a:t>Tr</a:t>
            </a:r>
            <a:r>
              <a:rPr lang="en-US" sz="2000" dirty="0" smtClean="0"/>
              <a:t>)</a:t>
            </a:r>
          </a:p>
          <a:p>
            <a:pPr lvl="0"/>
            <a:endParaRPr lang="en-US" sz="2000" dirty="0" smtClean="0"/>
          </a:p>
          <a:p>
            <a:endParaRPr lang="en-US" sz="2000" dirty="0" smtClean="0"/>
          </a:p>
          <a:p>
            <a:pPr>
              <a:buNone/>
            </a:pPr>
            <a:r>
              <a:rPr lang="en-US" sz="2000" dirty="0" smtClean="0"/>
              <a:t>                                          </a:t>
            </a:r>
          </a:p>
          <a:p>
            <a:pPr>
              <a:buNone/>
            </a:pPr>
            <a:endParaRPr lang="en-US" sz="2000" dirty="0"/>
          </a:p>
        </p:txBody>
      </p:sp>
      <p:pic>
        <p:nvPicPr>
          <p:cNvPr id="4"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5"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Galore</a:t>
            </a:r>
            <a:endParaRPr lang="en-US" dirty="0"/>
          </a:p>
        </p:txBody>
      </p:sp>
      <p:sp>
        <p:nvSpPr>
          <p:cNvPr id="3" name="Content Placeholder 2"/>
          <p:cNvSpPr>
            <a:spLocks noGrp="1"/>
          </p:cNvSpPr>
          <p:nvPr>
            <p:ph idx="1"/>
          </p:nvPr>
        </p:nvSpPr>
        <p:spPr>
          <a:xfrm>
            <a:off x="609600" y="1752600"/>
            <a:ext cx="8345488" cy="5105400"/>
          </a:xfrm>
        </p:spPr>
        <p:txBody>
          <a:bodyPr/>
          <a:lstStyle/>
          <a:p>
            <a:pPr lvl="0"/>
            <a:endParaRPr lang="en-US" sz="2000" dirty="0" smtClean="0"/>
          </a:p>
          <a:p>
            <a:pPr lvl="0"/>
            <a:r>
              <a:rPr lang="en-US" sz="2000" dirty="0" smtClean="0"/>
              <a:t>IOT market to grow from USD 561 Bn. in 2022 from 171 Bn. in 2017-CAGR of 27 %. Others targets by 2020 are:</a:t>
            </a:r>
          </a:p>
          <a:p>
            <a:pPr lvl="1"/>
            <a:r>
              <a:rPr lang="en-US" sz="1800" dirty="0" smtClean="0"/>
              <a:t>Government Cloud Market- USD 29 Bn. </a:t>
            </a:r>
          </a:p>
          <a:p>
            <a:pPr lvl="1"/>
            <a:r>
              <a:rPr lang="en-US" sz="1800" dirty="0" smtClean="0"/>
              <a:t>Cellular M2M market- USD 12 Bn. </a:t>
            </a:r>
          </a:p>
          <a:p>
            <a:pPr lvl="1"/>
            <a:r>
              <a:rPr lang="en-US" sz="1800" dirty="0" smtClean="0"/>
              <a:t>Cellular </a:t>
            </a:r>
            <a:r>
              <a:rPr lang="en-US" sz="1800" dirty="0" err="1" smtClean="0"/>
              <a:t>IoT</a:t>
            </a:r>
            <a:r>
              <a:rPr lang="en-US" sz="1800" dirty="0" smtClean="0"/>
              <a:t> market- USD 5.31 Bn. </a:t>
            </a:r>
          </a:p>
          <a:p>
            <a:pPr lvl="1"/>
            <a:r>
              <a:rPr lang="en-US" sz="1800" dirty="0" smtClean="0"/>
              <a:t>Global Wi-Fi market- USD 34 Bn. </a:t>
            </a:r>
          </a:p>
          <a:p>
            <a:pPr lvl="1"/>
            <a:r>
              <a:rPr lang="en-US" sz="1800" dirty="0" smtClean="0"/>
              <a:t>Near Field Communication- USD 21.84 Bn. </a:t>
            </a:r>
          </a:p>
          <a:p>
            <a:pPr lvl="1"/>
            <a:r>
              <a:rPr lang="en-US" sz="1800" dirty="0" smtClean="0"/>
              <a:t>In-Building Wireless Market- USD 17 Bn.</a:t>
            </a:r>
          </a:p>
          <a:p>
            <a:pPr lvl="1"/>
            <a:r>
              <a:rPr lang="en-US" sz="1800" dirty="0" smtClean="0"/>
              <a:t>5G terminal market- USD 40 Bn. </a:t>
            </a:r>
          </a:p>
          <a:p>
            <a:pPr lvl="1"/>
            <a:r>
              <a:rPr lang="en-US" sz="1800" dirty="0" smtClean="0"/>
              <a:t>Global IOT telecom services market- USD 23 Bn.  </a:t>
            </a:r>
          </a:p>
          <a:p>
            <a:endParaRPr lang="en-US" dirty="0"/>
          </a:p>
        </p:txBody>
      </p:sp>
      <p:pic>
        <p:nvPicPr>
          <p:cNvPr id="4"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5"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Singapore Model</a:t>
            </a:r>
            <a:endParaRPr lang="en-US" dirty="0"/>
          </a:p>
        </p:txBody>
      </p:sp>
      <p:sp>
        <p:nvSpPr>
          <p:cNvPr id="3" name="Content Placeholder 2"/>
          <p:cNvSpPr>
            <a:spLocks noGrp="1"/>
          </p:cNvSpPr>
          <p:nvPr>
            <p:ph idx="1"/>
          </p:nvPr>
        </p:nvSpPr>
        <p:spPr/>
        <p:txBody>
          <a:bodyPr/>
          <a:lstStyle/>
          <a:p>
            <a:r>
              <a:rPr lang="en-US" sz="2000" dirty="0" smtClean="0"/>
              <a:t>Singapore working on three key growth strategies</a:t>
            </a:r>
          </a:p>
          <a:p>
            <a:pPr lvl="1"/>
            <a:r>
              <a:rPr lang="en-US" sz="2000" dirty="0" smtClean="0"/>
              <a:t>Invest in building frontier capabilities- launched Singapore Data Science Consortium and AI.SG, new national programme to boost Singapore’s AI capabilities.</a:t>
            </a:r>
          </a:p>
          <a:p>
            <a:pPr lvl="1"/>
            <a:r>
              <a:rPr lang="en-US" sz="2000" dirty="0" smtClean="0"/>
              <a:t>Support promising enterprises- several programs launched</a:t>
            </a:r>
          </a:p>
          <a:p>
            <a:pPr lvl="1"/>
            <a:r>
              <a:rPr lang="en-US" sz="2000" dirty="0" smtClean="0"/>
              <a:t>Develop a pipeline of frontier tech talents-launched IMDA’s </a:t>
            </a:r>
            <a:r>
              <a:rPr lang="en-US" sz="2000" dirty="0" err="1" smtClean="0"/>
              <a:t>TechS</a:t>
            </a:r>
            <a:r>
              <a:rPr lang="en-US" sz="2000" dirty="0" smtClean="0"/>
              <a:t> kills Accelerator</a:t>
            </a:r>
          </a:p>
          <a:p>
            <a:r>
              <a:rPr lang="en-US" sz="2000" dirty="0" smtClean="0"/>
              <a:t>Digital innovation to be used as a force multiplier to meet national priorities and enhance productivity in services sector. </a:t>
            </a:r>
          </a:p>
          <a:p>
            <a:r>
              <a:rPr lang="en-US" sz="2000" dirty="0" smtClean="0"/>
              <a:t>Under the Smart Nation banner, three focus areas critical to  national needs- Urban Mobility, Healthcare ICT, Services Productivity </a:t>
            </a:r>
          </a:p>
        </p:txBody>
      </p:sp>
      <p:pic>
        <p:nvPicPr>
          <p:cNvPr id="4"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5"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Revolution in China </a:t>
            </a:r>
            <a:endParaRPr lang="en-US" dirty="0"/>
          </a:p>
        </p:txBody>
      </p:sp>
      <p:sp>
        <p:nvSpPr>
          <p:cNvPr id="3" name="Content Placeholder 2"/>
          <p:cNvSpPr>
            <a:spLocks noGrp="1"/>
          </p:cNvSpPr>
          <p:nvPr>
            <p:ph idx="1"/>
          </p:nvPr>
        </p:nvSpPr>
        <p:spPr/>
        <p:txBody>
          <a:bodyPr/>
          <a:lstStyle/>
          <a:p>
            <a:endParaRPr lang="en-US" sz="2000" dirty="0" smtClean="0"/>
          </a:p>
          <a:p>
            <a:endParaRPr lang="en-US" sz="2000" dirty="0" smtClean="0"/>
          </a:p>
          <a:p>
            <a:endParaRPr lang="en-US" sz="2000" dirty="0" smtClean="0"/>
          </a:p>
          <a:p>
            <a:r>
              <a:rPr lang="en-US" sz="2000" dirty="0" smtClean="0"/>
              <a:t>Rapidly doing away with paper money, coins- Smartphone to pay via </a:t>
            </a:r>
            <a:r>
              <a:rPr lang="en-US" sz="2000" dirty="0" err="1" smtClean="0"/>
              <a:t>Alipay</a:t>
            </a:r>
            <a:r>
              <a:rPr lang="en-US" sz="2000" dirty="0" smtClean="0"/>
              <a:t>, </a:t>
            </a:r>
            <a:r>
              <a:rPr lang="en-US" sz="2000" dirty="0" err="1" smtClean="0"/>
              <a:t>weChat</a:t>
            </a:r>
            <a:r>
              <a:rPr lang="en-US" sz="2000" dirty="0" smtClean="0"/>
              <a:t> ( 549 </a:t>
            </a:r>
            <a:r>
              <a:rPr lang="en-US" sz="2000" dirty="0" err="1" smtClean="0"/>
              <a:t>Mn.users</a:t>
            </a:r>
            <a:r>
              <a:rPr lang="en-US" sz="2000" dirty="0" smtClean="0"/>
              <a:t>)</a:t>
            </a:r>
          </a:p>
          <a:p>
            <a:r>
              <a:rPr lang="en-US" sz="2000" dirty="0" smtClean="0"/>
              <a:t>Technology  wise, world’s largest  single most important innovations that has happened first in China, and at the moment it’s only in China.</a:t>
            </a:r>
          </a:p>
          <a:p>
            <a:endParaRPr lang="en-US" dirty="0" smtClean="0"/>
          </a:p>
          <a:p>
            <a:endParaRPr lang="en-US" dirty="0"/>
          </a:p>
        </p:txBody>
      </p:sp>
      <p:pic>
        <p:nvPicPr>
          <p:cNvPr id="4"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5"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sz="3600" b="1" dirty="0" smtClean="0"/>
              <a:t>India Model for   </a:t>
            </a:r>
            <a:br>
              <a:rPr lang="en-US" sz="3600" b="1" dirty="0" smtClean="0"/>
            </a:br>
            <a:r>
              <a:rPr lang="en-US" sz="3600" b="1" dirty="0" smtClean="0"/>
              <a:t>               Digital Financial   </a:t>
            </a:r>
            <a:br>
              <a:rPr lang="en-US" sz="3600" b="1" dirty="0" smtClean="0"/>
            </a:br>
            <a:r>
              <a:rPr lang="en-US" sz="3600" b="1" dirty="0" smtClean="0"/>
              <a:t>               Inclusion</a:t>
            </a:r>
            <a:endParaRPr lang="en-US" dirty="0"/>
          </a:p>
        </p:txBody>
      </p:sp>
      <p:sp>
        <p:nvSpPr>
          <p:cNvPr id="3" name="Content Placeholder 2"/>
          <p:cNvSpPr>
            <a:spLocks noGrp="1"/>
          </p:cNvSpPr>
          <p:nvPr>
            <p:ph idx="1"/>
          </p:nvPr>
        </p:nvSpPr>
        <p:spPr/>
        <p:txBody>
          <a:bodyPr/>
          <a:lstStyle/>
          <a:p>
            <a:r>
              <a:rPr lang="en-US" sz="2000" dirty="0" smtClean="0"/>
              <a:t>India started  </a:t>
            </a:r>
            <a:r>
              <a:rPr lang="en-US" sz="2000" b="1" dirty="0" smtClean="0"/>
              <a:t>JAM</a:t>
            </a:r>
            <a:r>
              <a:rPr lang="en-US" sz="2000" dirty="0" smtClean="0"/>
              <a:t>- Jan </a:t>
            </a:r>
            <a:r>
              <a:rPr lang="en-US" sz="2000" dirty="0" err="1" smtClean="0"/>
              <a:t>Dhan</a:t>
            </a:r>
            <a:r>
              <a:rPr lang="en-US" sz="2000" dirty="0" smtClean="0"/>
              <a:t> </a:t>
            </a:r>
            <a:r>
              <a:rPr lang="en-US" sz="2000" dirty="0" err="1" smtClean="0"/>
              <a:t>Yojana</a:t>
            </a:r>
            <a:r>
              <a:rPr lang="en-US" sz="2000" dirty="0" smtClean="0"/>
              <a:t>, </a:t>
            </a:r>
            <a:r>
              <a:rPr lang="en-US" sz="2000" dirty="0" err="1" smtClean="0"/>
              <a:t>Aadhar</a:t>
            </a:r>
            <a:r>
              <a:rPr lang="en-US" sz="2000" dirty="0" smtClean="0"/>
              <a:t> and Mobile. 190 Mn new Bank accounts were opened within one year. </a:t>
            </a:r>
            <a:r>
              <a:rPr lang="en-US" sz="2000" dirty="0" err="1" smtClean="0"/>
              <a:t>Aadhar</a:t>
            </a:r>
            <a:r>
              <a:rPr lang="en-US" sz="2000" dirty="0" smtClean="0"/>
              <a:t> is unique identity to every citizen. All are interconnected to provide government and other services in the hands of citizen. More than 6 Mn. traders availed funds from the newly launched </a:t>
            </a:r>
            <a:r>
              <a:rPr lang="en-US" sz="2000" dirty="0" err="1" smtClean="0"/>
              <a:t>Mudra</a:t>
            </a:r>
            <a:r>
              <a:rPr lang="en-US" sz="2000" dirty="0" smtClean="0"/>
              <a:t> bank.</a:t>
            </a:r>
          </a:p>
          <a:p>
            <a:r>
              <a:rPr lang="en-US" sz="2000" dirty="0" err="1" smtClean="0"/>
              <a:t>Aadhaar</a:t>
            </a:r>
            <a:r>
              <a:rPr lang="en-US" sz="2000" dirty="0" smtClean="0"/>
              <a:t> linked to digital payment systems, push for digital financial inclusion under Digital India. Bank account can be opened using </a:t>
            </a:r>
            <a:r>
              <a:rPr lang="en-US" sz="2000" dirty="0" err="1" smtClean="0"/>
              <a:t>Aadhaar</a:t>
            </a:r>
            <a:r>
              <a:rPr lang="en-US" sz="2000" dirty="0" smtClean="0"/>
              <a:t>, and linked to mobile…</a:t>
            </a:r>
          </a:p>
          <a:p>
            <a:r>
              <a:rPr lang="en-US" sz="2000" dirty="0" smtClean="0"/>
              <a:t>Seamless digital payments without internet ands smart phone- National Electronic Funds Transfer (NEFT), Bharat Interface for Money (BHIM), Unified Payments Interface (UPI) and online wallets.</a:t>
            </a:r>
            <a:endParaRPr lang="en-US" sz="2000" dirty="0"/>
          </a:p>
        </p:txBody>
      </p:sp>
      <p:pic>
        <p:nvPicPr>
          <p:cNvPr id="5"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6"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India- land of       </a:t>
            </a:r>
            <a:br>
              <a:rPr lang="en-US" dirty="0" smtClean="0"/>
            </a:br>
            <a:r>
              <a:rPr lang="en-US" dirty="0" smtClean="0"/>
              <a:t>        immense opportunities</a:t>
            </a:r>
            <a:endParaRPr lang="en-US" dirty="0"/>
          </a:p>
        </p:txBody>
      </p:sp>
      <p:sp>
        <p:nvSpPr>
          <p:cNvPr id="3" name="Content Placeholder 2"/>
          <p:cNvSpPr>
            <a:spLocks noGrp="1"/>
          </p:cNvSpPr>
          <p:nvPr>
            <p:ph idx="1"/>
          </p:nvPr>
        </p:nvSpPr>
        <p:spPr>
          <a:xfrm>
            <a:off x="1182688" y="1828800"/>
            <a:ext cx="7772400" cy="5029199"/>
          </a:xfrm>
        </p:spPr>
        <p:txBody>
          <a:bodyPr/>
          <a:lstStyle/>
          <a:p>
            <a:r>
              <a:rPr lang="en-US" sz="2000" dirty="0" smtClean="0"/>
              <a:t>World Class Infrastructure - dream for India. Maximum focus  on building futuristic infrastructure. </a:t>
            </a:r>
          </a:p>
          <a:p>
            <a:r>
              <a:rPr lang="en-US" sz="2000" dirty="0" smtClean="0"/>
              <a:t>100 smart cities planned- 100 Bn. USD</a:t>
            </a:r>
          </a:p>
          <a:p>
            <a:r>
              <a:rPr lang="en-US" sz="2000" dirty="0" smtClean="0"/>
              <a:t>50 cities ready for putting up Metro Rail Systems.</a:t>
            </a:r>
          </a:p>
          <a:p>
            <a:r>
              <a:rPr lang="en-US" sz="2000" dirty="0" smtClean="0"/>
              <a:t>Planned to build 50 Mn. affordable houses. </a:t>
            </a:r>
          </a:p>
          <a:p>
            <a:r>
              <a:rPr lang="en-US" sz="2000" dirty="0" smtClean="0"/>
              <a:t>Enormous requirement of road, rail and waterways </a:t>
            </a:r>
          </a:p>
          <a:p>
            <a:r>
              <a:rPr lang="en-US" sz="2000" dirty="0" smtClean="0"/>
              <a:t>Planned 175 GW of renewable energy </a:t>
            </a:r>
          </a:p>
          <a:p>
            <a:r>
              <a:rPr lang="en-US" sz="2000" dirty="0" smtClean="0"/>
              <a:t>Govt. working on 40 Bn. USD Telecom infrastructure in next five years.</a:t>
            </a:r>
          </a:p>
          <a:p>
            <a:r>
              <a:rPr lang="en-US" sz="2000" dirty="0" smtClean="0">
                <a:solidFill>
                  <a:schemeClr val="tx1">
                    <a:lumMod val="50000"/>
                  </a:schemeClr>
                </a:solidFill>
              </a:rPr>
              <a:t>Flagship programs such as Digital India, Make in India, Startup India and Smart cities, Skill India offer newer opportunities</a:t>
            </a:r>
          </a:p>
          <a:p>
            <a:r>
              <a:rPr lang="en-US" sz="2000" dirty="0" err="1" smtClean="0"/>
              <a:t>IoTs</a:t>
            </a:r>
            <a:r>
              <a:rPr lang="en-US" sz="2000" dirty="0" smtClean="0"/>
              <a:t>, M2M- Engagement with international bodies  for development of standards</a:t>
            </a:r>
          </a:p>
          <a:p>
            <a:endParaRPr lang="en-US" sz="2000" dirty="0" smtClean="0">
              <a:solidFill>
                <a:schemeClr val="tx1">
                  <a:lumMod val="50000"/>
                </a:schemeClr>
              </a:solidFill>
            </a:endParaRPr>
          </a:p>
          <a:p>
            <a:endParaRPr lang="en-US" sz="2000" dirty="0"/>
          </a:p>
        </p:txBody>
      </p:sp>
      <p:pic>
        <p:nvPicPr>
          <p:cNvPr id="4"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5"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2147887"/>
          </a:xfrm>
        </p:spPr>
        <p:txBody>
          <a:bodyPr/>
          <a:lstStyle/>
          <a:p>
            <a:r>
              <a:rPr lang="en-US" sz="3200" b="1" dirty="0" smtClean="0">
                <a:latin typeface="Calibri" pitchFamily="34" charset="0"/>
              </a:rPr>
              <a:t>                    JOIN US!</a:t>
            </a:r>
            <a:br>
              <a:rPr lang="en-US" sz="3200" b="1" dirty="0" smtClean="0">
                <a:latin typeface="Calibri" pitchFamily="34" charset="0"/>
              </a:rPr>
            </a:br>
            <a:r>
              <a:rPr lang="en-US" sz="3200" b="1" dirty="0" smtClean="0">
                <a:latin typeface="Calibri" pitchFamily="34" charset="0"/>
              </a:rPr>
              <a:t>                    LET’S BE TOGETHER IN THIS </a:t>
            </a:r>
            <a:br>
              <a:rPr lang="en-US" sz="3200" b="1" dirty="0" smtClean="0">
                <a:latin typeface="Calibri" pitchFamily="34" charset="0"/>
              </a:rPr>
            </a:br>
            <a:r>
              <a:rPr lang="en-US" sz="3200" b="1" dirty="0" smtClean="0">
                <a:latin typeface="Calibri" pitchFamily="34" charset="0"/>
              </a:rPr>
              <a:t>                    EVER EVOLVING WORLD </a:t>
            </a:r>
            <a:r>
              <a:rPr lang="en-US" b="1" dirty="0" smtClean="0">
                <a:latin typeface="Calibri" pitchFamily="34" charset="0"/>
              </a:rPr>
              <a:t/>
            </a:r>
            <a:br>
              <a:rPr lang="en-US" b="1" dirty="0" smtClean="0">
                <a:latin typeface="Calibri" pitchFamily="34" charset="0"/>
              </a:rPr>
            </a:br>
            <a:endParaRPr lang="en-US" dirty="0"/>
          </a:p>
        </p:txBody>
      </p:sp>
      <p:pic>
        <p:nvPicPr>
          <p:cNvPr id="4" name="Picture 2" descr="C:\Documents and Settings\Nair\Desktop\korea photos\youth.jpg"/>
          <p:cNvPicPr>
            <a:picLocks noGrp="1" noChangeAspect="1" noChangeArrowheads="1"/>
          </p:cNvPicPr>
          <p:nvPr>
            <p:ph idx="1"/>
          </p:nvPr>
        </p:nvPicPr>
        <p:blipFill>
          <a:blip r:embed="rId2" cstate="print"/>
          <a:srcRect/>
          <a:stretch>
            <a:fillRect/>
          </a:stretch>
        </p:blipFill>
        <p:spPr bwMode="auto">
          <a:xfrm>
            <a:off x="1676400" y="1981200"/>
            <a:ext cx="5638800" cy="4038600"/>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cstate="print"/>
          <a:srcRect/>
          <a:stretch>
            <a:fillRect/>
          </a:stretch>
        </p:blipFill>
        <p:spPr bwMode="auto">
          <a:xfrm>
            <a:off x="0" y="0"/>
            <a:ext cx="2514600" cy="838200"/>
          </a:xfrm>
          <a:prstGeom prst="rect">
            <a:avLst/>
          </a:prstGeom>
          <a:noFill/>
          <a:ln w="9525">
            <a:noFill/>
            <a:miter lim="800000"/>
            <a:headEnd/>
            <a:tailEnd/>
          </a:ln>
        </p:spPr>
      </p:pic>
      <p:pic>
        <p:nvPicPr>
          <p:cNvPr id="6" name="Picture 4" descr="flag"/>
          <p:cNvPicPr>
            <a:picLocks noChangeAspect="1" noChangeArrowheads="1" noCrop="1"/>
          </p:cNvPicPr>
          <p:nvPr/>
        </p:nvPicPr>
        <p:blipFill>
          <a:blip r:embed="rId4"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DOCUME~1\user\LOCALS~1\Temp\Rar$DR50.921\photo\DSC_018231231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1066800"/>
            <a:ext cx="52578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Box 5"/>
          <p:cNvSpPr txBox="1">
            <a:spLocks noChangeArrowheads="1"/>
          </p:cNvSpPr>
          <p:nvPr/>
        </p:nvSpPr>
        <p:spPr bwMode="auto">
          <a:xfrm>
            <a:off x="1143000" y="4648200"/>
            <a:ext cx="76962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ltLang="zh-CN" sz="2800" dirty="0" smtClean="0"/>
              <a:t>             Thanks </a:t>
            </a:r>
            <a:r>
              <a:rPr lang="en-US" altLang="zh-CN" sz="2800" dirty="0"/>
              <a:t>get </a:t>
            </a:r>
            <a:r>
              <a:rPr lang="en-US" altLang="zh-CN" sz="2800" dirty="0" smtClean="0"/>
              <a:t>Connected</a:t>
            </a:r>
          </a:p>
          <a:p>
            <a:r>
              <a:rPr lang="en-US" altLang="zh-CN" sz="2400" dirty="0" smtClean="0">
                <a:hlinkClick r:id="rId3"/>
              </a:rPr>
              <a:t>nkgoyals@yahoo.co.in</a:t>
            </a:r>
            <a:r>
              <a:rPr lang="en-US" altLang="zh-CN" sz="2400" dirty="0" smtClean="0"/>
              <a:t> </a:t>
            </a:r>
          </a:p>
          <a:p>
            <a:r>
              <a:rPr lang="en-US" altLang="zh-CN" sz="2400" dirty="0" smtClean="0"/>
              <a:t>Ph </a:t>
            </a:r>
            <a:r>
              <a:rPr lang="en-US" altLang="zh-CN" sz="2400" dirty="0"/>
              <a:t>No. - +91 98111 </a:t>
            </a:r>
            <a:r>
              <a:rPr lang="en-US" altLang="zh-CN" sz="2400" dirty="0" smtClean="0"/>
              <a:t>29879</a:t>
            </a:r>
            <a:r>
              <a:rPr lang="en-US" sz="2000" u="sng" dirty="0" smtClean="0">
                <a:hlinkClick r:id="rId4"/>
              </a:rPr>
              <a:t> </a:t>
            </a:r>
          </a:p>
          <a:p>
            <a:pPr>
              <a:defRPr/>
            </a:pPr>
            <a:r>
              <a:rPr lang="en-US" sz="2000" u="sng" dirty="0" smtClean="0">
                <a:hlinkClick r:id="rId4"/>
              </a:rPr>
              <a:t>http://in.linkedin.com/in/nkgoyals</a:t>
            </a:r>
            <a:r>
              <a:rPr lang="en-US" sz="2000" u="sng" dirty="0" smtClean="0"/>
              <a:t>,  </a:t>
            </a:r>
          </a:p>
          <a:p>
            <a:pPr>
              <a:defRPr/>
            </a:pPr>
            <a:r>
              <a:rPr lang="en-US" sz="2000" u="sng" dirty="0" smtClean="0">
                <a:hlinkClick r:id="rId5"/>
              </a:rPr>
              <a:t>http://www.facebook.com/nkgoyalcmai</a:t>
            </a:r>
            <a:endParaRPr lang="en-US" sz="2400" dirty="0" smtClean="0"/>
          </a:p>
          <a:p>
            <a:r>
              <a:rPr lang="en-US" altLang="zh-CN" sz="2400" dirty="0" smtClean="0"/>
              <a:t> </a:t>
            </a:r>
            <a:endParaRPr lang="en-US" altLang="zh-CN" dirty="0"/>
          </a:p>
        </p:txBody>
      </p:sp>
      <p:pic>
        <p:nvPicPr>
          <p:cNvPr id="5" name="Picture 8" descr="C:\Documents and Settings\user\Desktop\logonewcmai.JPG"/>
          <p:cNvPicPr>
            <a:picLocks noChangeAspect="1" noChangeArrowheads="1"/>
          </p:cNvPicPr>
          <p:nvPr/>
        </p:nvPicPr>
        <p:blipFill>
          <a:blip r:embed="rId6" cstate="print"/>
          <a:srcRect/>
          <a:stretch>
            <a:fillRect/>
          </a:stretch>
        </p:blipFill>
        <p:spPr bwMode="auto">
          <a:xfrm>
            <a:off x="0" y="0"/>
            <a:ext cx="2514600" cy="838200"/>
          </a:xfrm>
          <a:prstGeom prst="rect">
            <a:avLst/>
          </a:prstGeom>
          <a:noFill/>
          <a:ln w="9525">
            <a:noFill/>
            <a:miter lim="800000"/>
            <a:headEnd/>
            <a:tailEnd/>
          </a:ln>
        </p:spPr>
      </p:pic>
      <p:pic>
        <p:nvPicPr>
          <p:cNvPr id="6" name="Picture 4" descr="flag"/>
          <p:cNvPicPr>
            <a:picLocks noChangeAspect="1" noChangeArrowheads="1" noCrop="1"/>
          </p:cNvPicPr>
          <p:nvPr/>
        </p:nvPicPr>
        <p:blipFill>
          <a:blip r:embed="rId7" cstate="print"/>
          <a:srcRect/>
          <a:stretch>
            <a:fillRect/>
          </a:stretch>
        </p:blipFill>
        <p:spPr bwMode="auto">
          <a:xfrm>
            <a:off x="8215312" y="0"/>
            <a:ext cx="928688" cy="838200"/>
          </a:xfrm>
          <a:prstGeom prst="rect">
            <a:avLst/>
          </a:prstGeom>
          <a:noFill/>
          <a:ln w="9525">
            <a:noFill/>
            <a:miter lim="800000"/>
            <a:headEnd/>
            <a:tailEnd/>
          </a:ln>
        </p:spPr>
      </p:pic>
    </p:spTree>
    <p:extLst>
      <p:ext uri="{BB962C8B-B14F-4D97-AF65-F5344CB8AC3E}">
        <p14:creationId xmlns:p14="http://schemas.microsoft.com/office/powerpoint/2010/main" xmlns="" val="1501350115"/>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71500" y="500063"/>
            <a:ext cx="7851775" cy="1828800"/>
          </a:xfrm>
        </p:spPr>
        <p:txBody>
          <a:bodyPr lIns="0" tIns="0" rIns="18288" bIns="0">
            <a:normAutofit/>
          </a:bodyPr>
          <a:lstStyle/>
          <a:p>
            <a:pPr>
              <a:defRPr/>
            </a:pPr>
            <a:endParaRPr lang="en-US" sz="4800" b="1" smtClean="0">
              <a:solidFill>
                <a:srgbClr val="4DE1EA"/>
              </a:solidFill>
              <a:effectLst>
                <a:outerShdw blurRad="38100" dist="38100" dir="2700000" algn="tl">
                  <a:srgbClr val="C0C0C0"/>
                </a:outerShdw>
              </a:effectLst>
            </a:endParaRPr>
          </a:p>
        </p:txBody>
      </p:sp>
      <p:sp>
        <p:nvSpPr>
          <p:cNvPr id="5123" name="Subtitle 2"/>
          <p:cNvSpPr>
            <a:spLocks noGrp="1"/>
          </p:cNvSpPr>
          <p:nvPr>
            <p:ph type="subTitle" idx="4294967295"/>
          </p:nvPr>
        </p:nvSpPr>
        <p:spPr>
          <a:xfrm>
            <a:off x="1223963" y="2413000"/>
            <a:ext cx="7418387" cy="3214688"/>
          </a:xfrm>
        </p:spPr>
        <p:txBody>
          <a:bodyPr lIns="0" rIns="18288"/>
          <a:lstStyle/>
          <a:p>
            <a:pPr marL="0" indent="0">
              <a:buFont typeface="Arial" pitchFamily="34" charset="0"/>
              <a:buChar char="•"/>
            </a:pPr>
            <a:endParaRPr lang="en-US" smtClean="0"/>
          </a:p>
        </p:txBody>
      </p:sp>
      <p:pic>
        <p:nvPicPr>
          <p:cNvPr id="5124" name="Picture 9" descr="C:\Documents and Settings\MEHUL\My Documents\My Pictures\CMAI- Logo copy.jpg"/>
          <p:cNvPicPr>
            <a:picLocks noChangeAspect="1" noChangeArrowheads="1"/>
          </p:cNvPicPr>
          <p:nvPr/>
        </p:nvPicPr>
        <p:blipFill>
          <a:blip r:embed="rId3" cstate="print"/>
          <a:srcRect/>
          <a:stretch>
            <a:fillRect/>
          </a:stretch>
        </p:blipFill>
        <p:spPr bwMode="auto">
          <a:xfrm>
            <a:off x="8515350" y="0"/>
            <a:ext cx="628650" cy="596900"/>
          </a:xfrm>
          <a:prstGeom prst="rect">
            <a:avLst/>
          </a:prstGeom>
          <a:noFill/>
          <a:ln w="9525">
            <a:noFill/>
            <a:miter lim="800000"/>
            <a:headEnd/>
            <a:tailEnd/>
          </a:ln>
        </p:spPr>
      </p:pic>
      <p:pic>
        <p:nvPicPr>
          <p:cNvPr id="5125" name="Picture 4" descr="flag"/>
          <p:cNvPicPr>
            <a:picLocks noChangeAspect="1" noChangeArrowheads="1" noCrop="1"/>
          </p:cNvPicPr>
          <p:nvPr/>
        </p:nvPicPr>
        <p:blipFill>
          <a:blip r:embed="rId4" cstate="print"/>
          <a:srcRect/>
          <a:stretch>
            <a:fillRect/>
          </a:stretch>
        </p:blipFill>
        <p:spPr bwMode="auto">
          <a:xfrm>
            <a:off x="0" y="0"/>
            <a:ext cx="928688" cy="504825"/>
          </a:xfrm>
          <a:prstGeom prst="rect">
            <a:avLst/>
          </a:prstGeom>
          <a:noFill/>
          <a:ln w="9525">
            <a:noFill/>
            <a:miter lim="800000"/>
            <a:headEnd/>
            <a:tailEnd/>
          </a:ln>
        </p:spPr>
      </p:pic>
      <p:pic>
        <p:nvPicPr>
          <p:cNvPr id="5126" name="Picture 3"/>
          <p:cNvPicPr>
            <a:picLocks noChangeAspect="1" noChangeArrowheads="1"/>
          </p:cNvPicPr>
          <p:nvPr/>
        </p:nvPicPr>
        <p:blipFill>
          <a:blip r:embed="rId5" cstate="print"/>
          <a:srcRect/>
          <a:stretch>
            <a:fillRect/>
          </a:stretch>
        </p:blipFill>
        <p:spPr bwMode="auto">
          <a:xfrm>
            <a:off x="0" y="0"/>
            <a:ext cx="9144000" cy="6529388"/>
          </a:xfrm>
          <a:prstGeom prst="rect">
            <a:avLst/>
          </a:prstGeom>
          <a:noFill/>
          <a:ln w="9525">
            <a:noFill/>
            <a:miter lim="800000"/>
            <a:headEnd/>
            <a:tailEnd/>
          </a:ln>
        </p:spPr>
      </p:pic>
      <p:sp>
        <p:nvSpPr>
          <p:cNvPr id="5127" name="TextBox 10"/>
          <p:cNvSpPr txBox="1">
            <a:spLocks noChangeArrowheads="1"/>
          </p:cNvSpPr>
          <p:nvPr/>
        </p:nvSpPr>
        <p:spPr bwMode="auto">
          <a:xfrm>
            <a:off x="0" y="5143500"/>
            <a:ext cx="9144000" cy="1985963"/>
          </a:xfrm>
          <a:prstGeom prst="rect">
            <a:avLst/>
          </a:prstGeom>
          <a:noFill/>
          <a:ln w="9525">
            <a:noFill/>
            <a:miter lim="800000"/>
            <a:headEnd/>
            <a:tailEnd/>
          </a:ln>
        </p:spPr>
        <p:txBody>
          <a:bodyPr>
            <a:spAutoFit/>
          </a:bodyPr>
          <a:lstStyle/>
          <a:p>
            <a:pPr eaLnBrk="1" hangingPunct="1"/>
            <a:r>
              <a:rPr lang="en-US" sz="1500">
                <a:solidFill>
                  <a:srgbClr val="FFFF00"/>
                </a:solidFill>
                <a:latin typeface="Arial" pitchFamily="34" charset="0"/>
              </a:rPr>
              <a:t>CES, 2009 being inaugurated and ribbon cutting at Las Vegas on 8th January, 2009 by NK Goyal with Sir Howard Stringer, Chairman &amp; CEO of Sony Corporation, Mr. Tom Hanks, the American movie star, Mr.Gary Yacoubian, Chairman CEA &amp; President of Myer-Emco AudioVideo, Mr. Gary Saprio, Vice President of CEA, Ms. Qu., Presixdent, CECC China, Mr. Patrick Lavelle, President and CEO of Audiovox, Mr. Peter Lesser, President and CEO of X-10 (USA) Inc, Mr. Loyd Ivey, Chairman and CEO of MiTek Electronics and Communications, Mr. Jay McLellan, President and CEO of Home Automation, Inc. (HAI), Mr. Mike Mohr, President of Celluphone, Mr.Grant Russell, President of Kleen Concepts </a:t>
            </a:r>
          </a:p>
          <a:p>
            <a:pPr eaLnBrk="1" hangingPunct="1"/>
            <a:endParaRPr lang="en-US">
              <a:latin typeface="Arial" pitchFamily="34"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286000" y="214313"/>
            <a:ext cx="3505200" cy="1157287"/>
          </a:xfrm>
        </p:spPr>
        <p:txBody>
          <a:bodyPr/>
          <a:lstStyle/>
          <a:p>
            <a:pPr eaLnBrk="1" hangingPunct="1">
              <a:defRPr/>
            </a:pPr>
            <a:r>
              <a:rPr lang="en-US" b="1" dirty="0" smtClean="0">
                <a:latin typeface="+mn-lt"/>
              </a:rPr>
              <a:t>CMAI Goals</a:t>
            </a:r>
          </a:p>
        </p:txBody>
      </p:sp>
      <p:sp>
        <p:nvSpPr>
          <p:cNvPr id="8195" name="Rectangle 3"/>
          <p:cNvSpPr>
            <a:spLocks noGrp="1" noChangeArrowheads="1"/>
          </p:cNvSpPr>
          <p:nvPr>
            <p:ph idx="4294967295"/>
          </p:nvPr>
        </p:nvSpPr>
        <p:spPr>
          <a:xfrm>
            <a:off x="457200" y="1828800"/>
            <a:ext cx="7924800" cy="5029200"/>
          </a:xfrm>
        </p:spPr>
        <p:txBody>
          <a:bodyPr/>
          <a:lstStyle/>
          <a:p>
            <a:pPr algn="just" eaLnBrk="1" hangingPunct="1">
              <a:lnSpc>
                <a:spcPct val="80000"/>
              </a:lnSpc>
            </a:pPr>
            <a:endParaRPr lang="en-US" altLang="en-US" sz="2000" smtClean="0"/>
          </a:p>
          <a:p>
            <a:pPr algn="ctr" eaLnBrk="1" hangingPunct="1">
              <a:lnSpc>
                <a:spcPct val="80000"/>
              </a:lnSpc>
              <a:buFont typeface="Wingdings" panose="05000000000000000000" pitchFamily="2" charset="2"/>
              <a:buNone/>
            </a:pPr>
            <a:r>
              <a:rPr lang="en-US" altLang="en-US" smtClean="0"/>
              <a:t>Promote Trade Relations with</a:t>
            </a:r>
          </a:p>
          <a:p>
            <a:pPr algn="ctr" eaLnBrk="1" hangingPunct="1">
              <a:lnSpc>
                <a:spcPct val="80000"/>
              </a:lnSpc>
              <a:buFont typeface="Wingdings" panose="05000000000000000000" pitchFamily="2" charset="2"/>
              <a:buNone/>
            </a:pPr>
            <a:r>
              <a:rPr lang="en-US" altLang="en-US" smtClean="0"/>
              <a:t>Government, Industry, Society, Consumer</a:t>
            </a:r>
          </a:p>
          <a:p>
            <a:pPr algn="ctr" eaLnBrk="1" hangingPunct="1">
              <a:lnSpc>
                <a:spcPct val="80000"/>
              </a:lnSpc>
              <a:buFont typeface="Wingdings" panose="05000000000000000000" pitchFamily="2" charset="2"/>
              <a:buNone/>
            </a:pPr>
            <a:r>
              <a:rPr lang="en-US" altLang="en-US" smtClean="0"/>
              <a:t>in</a:t>
            </a:r>
          </a:p>
          <a:p>
            <a:pPr algn="ctr" eaLnBrk="1" hangingPunct="1">
              <a:lnSpc>
                <a:spcPct val="80000"/>
              </a:lnSpc>
              <a:buFont typeface="Wingdings" panose="05000000000000000000" pitchFamily="2" charset="2"/>
              <a:buNone/>
            </a:pPr>
            <a:r>
              <a:rPr lang="en-US" altLang="en-US" b="1" smtClean="0"/>
              <a:t>Education, Vocational/Skill Development, Academia Industry Interface, Univ. Exchange Programs, Research Centers</a:t>
            </a:r>
          </a:p>
          <a:p>
            <a:pPr algn="ctr" eaLnBrk="1" hangingPunct="1">
              <a:lnSpc>
                <a:spcPct val="80000"/>
              </a:lnSpc>
              <a:buFont typeface="Wingdings" panose="05000000000000000000" pitchFamily="2" charset="2"/>
              <a:buNone/>
            </a:pPr>
            <a:r>
              <a:rPr lang="en-US" altLang="en-US" smtClean="0"/>
              <a:t>Telecom, ICT, Infrastructure, Renewable Energy, Green Manufacturing, </a:t>
            </a:r>
          </a:p>
          <a:p>
            <a:pPr algn="ctr" eaLnBrk="1" hangingPunct="1">
              <a:lnSpc>
                <a:spcPct val="80000"/>
              </a:lnSpc>
              <a:buFont typeface="Wingdings" panose="05000000000000000000" pitchFamily="2" charset="2"/>
              <a:buNone/>
            </a:pPr>
            <a:r>
              <a:rPr lang="en-US" altLang="en-US" smtClean="0"/>
              <a:t>CYBER SECURITY &amp; ENTREPRENEURSHIP</a:t>
            </a:r>
          </a:p>
        </p:txBody>
      </p:sp>
      <p:pic>
        <p:nvPicPr>
          <p:cNvPr id="7"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8"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extLst>
      <p:ext uri="{BB962C8B-B14F-4D97-AF65-F5344CB8AC3E}">
        <p14:creationId xmlns="" xmlns:p14="http://schemas.microsoft.com/office/powerpoint/2010/main" val="150242634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898"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1000"/>
                                        <p:tgtEl>
                                          <p:spTgt spid="8195">
                                            <p:txEl>
                                              <p:pRg st="1" end="1"/>
                                            </p:txEl>
                                          </p:spTgt>
                                        </p:tgtEl>
                                      </p:cBhvr>
                                    </p:animEffect>
                                    <p:anim calcmode="lin" valueType="num">
                                      <p:cBhvr>
                                        <p:cTn id="16"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19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1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animEffect transition="in" filter="fade">
                                      <p:cBhvr>
                                        <p:cTn id="23" dur="1000"/>
                                        <p:tgtEl>
                                          <p:spTgt spid="8195">
                                            <p:txEl>
                                              <p:pRg st="2" end="2"/>
                                            </p:txEl>
                                          </p:spTgt>
                                        </p:tgtEl>
                                      </p:cBhvr>
                                    </p:animEffect>
                                    <p:anim calcmode="lin" valueType="num">
                                      <p:cBhvr>
                                        <p:cTn id="24"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19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1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Effect transition="in" filter="fade">
                                      <p:cBhvr>
                                        <p:cTn id="31" dur="1000"/>
                                        <p:tgtEl>
                                          <p:spTgt spid="8195">
                                            <p:txEl>
                                              <p:pRg st="3" end="3"/>
                                            </p:txEl>
                                          </p:spTgt>
                                        </p:tgtEl>
                                      </p:cBhvr>
                                    </p:animEffect>
                                    <p:anim calcmode="lin" valueType="num">
                                      <p:cBhvr>
                                        <p:cTn id="3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819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819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195">
                                            <p:txEl>
                                              <p:pRg st="4" end="4"/>
                                            </p:txEl>
                                          </p:spTgt>
                                        </p:tgtEl>
                                        <p:attrNameLst>
                                          <p:attrName>style.visibility</p:attrName>
                                        </p:attrNameLst>
                                      </p:cBhvr>
                                      <p:to>
                                        <p:strVal val="visible"/>
                                      </p:to>
                                    </p:set>
                                    <p:animEffect transition="in" filter="fade">
                                      <p:cBhvr>
                                        <p:cTn id="39" dur="1000"/>
                                        <p:tgtEl>
                                          <p:spTgt spid="8195">
                                            <p:txEl>
                                              <p:pRg st="4" end="4"/>
                                            </p:txEl>
                                          </p:spTgt>
                                        </p:tgtEl>
                                      </p:cBhvr>
                                    </p:animEffect>
                                    <p:anim calcmode="lin" valueType="num">
                                      <p:cBhvr>
                                        <p:cTn id="40"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819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819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8195">
                                            <p:txEl>
                                              <p:pRg st="5" end="5"/>
                                            </p:txEl>
                                          </p:spTgt>
                                        </p:tgtEl>
                                        <p:attrNameLst>
                                          <p:attrName>style.visibility</p:attrName>
                                        </p:attrNameLst>
                                      </p:cBhvr>
                                      <p:to>
                                        <p:strVal val="visible"/>
                                      </p:to>
                                    </p:set>
                                    <p:animEffect transition="in" filter="fade">
                                      <p:cBhvr>
                                        <p:cTn id="47" dur="1000"/>
                                        <p:tgtEl>
                                          <p:spTgt spid="8195">
                                            <p:txEl>
                                              <p:pRg st="5" end="5"/>
                                            </p:txEl>
                                          </p:spTgt>
                                        </p:tgtEl>
                                      </p:cBhvr>
                                    </p:animEffect>
                                    <p:anim calcmode="lin" valueType="num">
                                      <p:cBhvr>
                                        <p:cTn id="48"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8195">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819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8195">
                                            <p:txEl>
                                              <p:pRg st="6" end="6"/>
                                            </p:txEl>
                                          </p:spTgt>
                                        </p:tgtEl>
                                        <p:attrNameLst>
                                          <p:attrName>style.visibility</p:attrName>
                                        </p:attrNameLst>
                                      </p:cBhvr>
                                      <p:to>
                                        <p:strVal val="visible"/>
                                      </p:to>
                                    </p:set>
                                    <p:animEffect transition="in" filter="fade">
                                      <p:cBhvr>
                                        <p:cTn id="55" dur="1000"/>
                                        <p:tgtEl>
                                          <p:spTgt spid="8195">
                                            <p:txEl>
                                              <p:pRg st="6" end="6"/>
                                            </p:txEl>
                                          </p:spTgt>
                                        </p:tgtEl>
                                      </p:cBhvr>
                                    </p:animEffect>
                                    <p:anim calcmode="lin" valueType="num">
                                      <p:cBhvr>
                                        <p:cTn id="56"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8195">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819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274763" y="442913"/>
            <a:ext cx="7793037" cy="1462087"/>
          </a:xfrm>
        </p:spPr>
        <p:txBody>
          <a:bodyPr/>
          <a:lstStyle/>
          <a:p>
            <a:pPr eaLnBrk="1" hangingPunct="1">
              <a:defRPr/>
            </a:pPr>
            <a:r>
              <a:rPr lang="en-US" b="1" dirty="0" smtClean="0">
                <a:latin typeface="+mn-lt"/>
              </a:rPr>
              <a:t>About CMAI</a:t>
            </a:r>
          </a:p>
        </p:txBody>
      </p:sp>
      <p:sp>
        <p:nvSpPr>
          <p:cNvPr id="9219" name="Rectangle 3"/>
          <p:cNvSpPr>
            <a:spLocks noGrp="1" noChangeArrowheads="1"/>
          </p:cNvSpPr>
          <p:nvPr>
            <p:ph idx="4294967295"/>
          </p:nvPr>
        </p:nvSpPr>
        <p:spPr>
          <a:xfrm>
            <a:off x="381000" y="1981200"/>
            <a:ext cx="7924800" cy="4419600"/>
          </a:xfrm>
        </p:spPr>
        <p:txBody>
          <a:bodyPr/>
          <a:lstStyle/>
          <a:p>
            <a:pPr algn="just" eaLnBrk="1" hangingPunct="1">
              <a:lnSpc>
                <a:spcPct val="80000"/>
              </a:lnSpc>
            </a:pPr>
            <a:endParaRPr lang="en-US" sz="2000" dirty="0" smtClean="0"/>
          </a:p>
          <a:p>
            <a:pPr algn="just" eaLnBrk="1" hangingPunct="1">
              <a:lnSpc>
                <a:spcPct val="80000"/>
              </a:lnSpc>
            </a:pPr>
            <a:r>
              <a:rPr lang="en-US" sz="2300" dirty="0" smtClean="0">
                <a:latin typeface="Calibri" pitchFamily="34" charset="0"/>
              </a:rPr>
              <a:t>CMAI is an ICT largest, apex business and trade promotion organization, with 48,500 members and 54 MOU partners  across the world with branch offices in China, Japan, Korea, Singapore, Taiwan, Bangkok, USA, UK and Malaysia. </a:t>
            </a:r>
          </a:p>
          <a:p>
            <a:pPr algn="just" eaLnBrk="1" hangingPunct="1">
              <a:lnSpc>
                <a:spcPct val="80000"/>
              </a:lnSpc>
            </a:pPr>
            <a:r>
              <a:rPr lang="en-US" sz="2300" dirty="0" smtClean="0">
                <a:latin typeface="Calibri" pitchFamily="34" charset="0"/>
              </a:rPr>
              <a:t>CMAI is involved in policy formulations with Government and other stake holders for Technology Innovations, Indigenous Manufacturing</a:t>
            </a:r>
          </a:p>
          <a:p>
            <a:pPr algn="just" eaLnBrk="1" hangingPunct="1">
              <a:lnSpc>
                <a:spcPct val="80000"/>
              </a:lnSpc>
            </a:pPr>
            <a:r>
              <a:rPr lang="en-US" sz="2300" dirty="0" smtClean="0">
                <a:latin typeface="Calibri" pitchFamily="34" charset="0"/>
              </a:rPr>
              <a:t>CMAI is developing scientific knowledge and practical means for protecting human ecology and environment from the harmful effects of environmental hazards like e waste, radiation etc. </a:t>
            </a:r>
          </a:p>
          <a:p>
            <a:pPr algn="just" eaLnBrk="1" hangingPunct="1">
              <a:lnSpc>
                <a:spcPct val="80000"/>
              </a:lnSpc>
            </a:pPr>
            <a:r>
              <a:rPr lang="en-US" sz="2300" dirty="0" smtClean="0">
                <a:latin typeface="Calibri" pitchFamily="34" charset="0"/>
              </a:rPr>
              <a:t>CMAI assists manufacturers to maximize competitiveness in the domestic and international markets. </a:t>
            </a:r>
          </a:p>
        </p:txBody>
      </p:sp>
      <p:pic>
        <p:nvPicPr>
          <p:cNvPr id="5" name="Picture 4" descr="flag"/>
          <p:cNvPicPr>
            <a:picLocks noChangeAspect="1" noChangeArrowheads="1" noCrop="1"/>
          </p:cNvPicPr>
          <p:nvPr/>
        </p:nvPicPr>
        <p:blipFill>
          <a:blip r:embed="rId2" cstate="print"/>
          <a:srcRect/>
          <a:stretch>
            <a:fillRect/>
          </a:stretch>
        </p:blipFill>
        <p:spPr bwMode="auto">
          <a:xfrm>
            <a:off x="8215312" y="0"/>
            <a:ext cx="928688" cy="838200"/>
          </a:xfrm>
          <a:prstGeom prst="rect">
            <a:avLst/>
          </a:prstGeom>
          <a:noFill/>
          <a:ln w="9525">
            <a:noFill/>
            <a:miter lim="800000"/>
            <a:headEnd/>
            <a:tailEnd/>
          </a:ln>
        </p:spPr>
      </p:pic>
      <p:pic>
        <p:nvPicPr>
          <p:cNvPr id="6" name="Picture 8" descr="C:\Documents and Settings\user\Desktop\logonewcmai.JPG"/>
          <p:cNvPicPr>
            <a:picLocks noChangeAspect="1" noChangeArrowheads="1"/>
          </p:cNvPicPr>
          <p:nvPr/>
        </p:nvPicPr>
        <p:blipFill>
          <a:blip r:embed="rId3" cstate="print"/>
          <a:srcRect/>
          <a:stretch>
            <a:fillRect/>
          </a:stretch>
        </p:blipFill>
        <p:spPr bwMode="auto">
          <a:xfrm>
            <a:off x="0" y="0"/>
            <a:ext cx="2514600"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295400" y="442913"/>
            <a:ext cx="7793038" cy="1462087"/>
          </a:xfrm>
        </p:spPr>
        <p:txBody>
          <a:bodyPr/>
          <a:lstStyle/>
          <a:p>
            <a:pPr eaLnBrk="1" hangingPunct="1">
              <a:defRPr/>
            </a:pPr>
            <a:r>
              <a:rPr lang="en-US" sz="3600" b="1" dirty="0" smtClean="0">
                <a:latin typeface="+mn-lt"/>
              </a:rPr>
              <a:t>About NK Goyal, President CMAI</a:t>
            </a:r>
          </a:p>
        </p:txBody>
      </p:sp>
      <p:sp>
        <p:nvSpPr>
          <p:cNvPr id="18435" name="Rectangle 3"/>
          <p:cNvSpPr>
            <a:spLocks noGrp="1" noChangeArrowheads="1"/>
          </p:cNvSpPr>
          <p:nvPr>
            <p:ph idx="4294967295"/>
          </p:nvPr>
        </p:nvSpPr>
        <p:spPr>
          <a:xfrm>
            <a:off x="914400" y="2362200"/>
            <a:ext cx="7772400" cy="4114800"/>
          </a:xfrm>
        </p:spPr>
        <p:txBody>
          <a:bodyPr/>
          <a:lstStyle/>
          <a:p>
            <a:pPr algn="just" eaLnBrk="1" hangingPunct="1">
              <a:lnSpc>
                <a:spcPct val="90000"/>
              </a:lnSpc>
            </a:pPr>
            <a:r>
              <a:rPr lang="en-US" sz="2400" dirty="0" smtClean="0"/>
              <a:t>Chairman Emeritus TEMA</a:t>
            </a:r>
          </a:p>
          <a:p>
            <a:pPr algn="just" eaLnBrk="1" hangingPunct="1">
              <a:lnSpc>
                <a:spcPct val="90000"/>
              </a:lnSpc>
            </a:pPr>
            <a:r>
              <a:rPr lang="en-US" sz="2400" dirty="0" smtClean="0"/>
              <a:t>Chairman CTIA India</a:t>
            </a:r>
          </a:p>
          <a:p>
            <a:pPr algn="just" eaLnBrk="1" hangingPunct="1">
              <a:lnSpc>
                <a:spcPct val="90000"/>
              </a:lnSpc>
            </a:pPr>
            <a:r>
              <a:rPr lang="en-US" sz="2400" dirty="0" smtClean="0"/>
              <a:t>Vice Chairman ITU APT India, Affiliate ITU Geneva </a:t>
            </a:r>
          </a:p>
          <a:p>
            <a:pPr algn="just" eaLnBrk="1" hangingPunct="1">
              <a:lnSpc>
                <a:spcPct val="90000"/>
              </a:lnSpc>
            </a:pPr>
            <a:r>
              <a:rPr lang="en-US" sz="2400" dirty="0" smtClean="0"/>
              <a:t>Chairman ITPS, Dubai </a:t>
            </a:r>
          </a:p>
          <a:p>
            <a:pPr algn="just" eaLnBrk="1" hangingPunct="1">
              <a:lnSpc>
                <a:spcPct val="90000"/>
              </a:lnSpc>
            </a:pPr>
            <a:r>
              <a:rPr lang="en-US" sz="2400" dirty="0" smtClean="0"/>
              <a:t>Member Governing Council TEPC, Govt. of India</a:t>
            </a:r>
          </a:p>
          <a:p>
            <a:pPr algn="just" eaLnBrk="1" hangingPunct="1">
              <a:lnSpc>
                <a:spcPct val="90000"/>
              </a:lnSpc>
            </a:pPr>
            <a:r>
              <a:rPr lang="en-US" sz="2400" dirty="0" smtClean="0"/>
              <a:t>Director National Fertilizers Ltd, Govt. of India, PSU</a:t>
            </a:r>
          </a:p>
          <a:p>
            <a:pPr algn="just" eaLnBrk="1" hangingPunct="1">
              <a:lnSpc>
                <a:spcPct val="90000"/>
              </a:lnSpc>
            </a:pPr>
            <a:r>
              <a:rPr lang="en-US" sz="2400" dirty="0" smtClean="0"/>
              <a:t>Ambassador India &amp; South Asia, Commonwealth Telecom Organization, CTO, UK</a:t>
            </a:r>
          </a:p>
          <a:p>
            <a:pPr algn="just" eaLnBrk="1" hangingPunct="1">
              <a:lnSpc>
                <a:spcPct val="90000"/>
              </a:lnSpc>
            </a:pPr>
            <a:r>
              <a:rPr lang="en-US" sz="2400" dirty="0" smtClean="0"/>
              <a:t>Director World  Institute of Spirituality, Nagaland</a:t>
            </a:r>
          </a:p>
          <a:p>
            <a:pPr algn="just" eaLnBrk="1" hangingPunct="1">
              <a:lnSpc>
                <a:spcPct val="90000"/>
              </a:lnSpc>
            </a:pPr>
            <a:endParaRPr lang="en-US" sz="2400" dirty="0" smtClean="0"/>
          </a:p>
        </p:txBody>
      </p:sp>
      <p:pic>
        <p:nvPicPr>
          <p:cNvPr id="5" name="Picture 4" descr="flag"/>
          <p:cNvPicPr>
            <a:picLocks noChangeAspect="1" noChangeArrowheads="1" noCrop="1"/>
          </p:cNvPicPr>
          <p:nvPr/>
        </p:nvPicPr>
        <p:blipFill>
          <a:blip r:embed="rId2" cstate="print"/>
          <a:srcRect/>
          <a:stretch>
            <a:fillRect/>
          </a:stretch>
        </p:blipFill>
        <p:spPr bwMode="auto">
          <a:xfrm>
            <a:off x="8215312" y="0"/>
            <a:ext cx="928688" cy="838200"/>
          </a:xfrm>
          <a:prstGeom prst="rect">
            <a:avLst/>
          </a:prstGeom>
          <a:noFill/>
          <a:ln w="9525">
            <a:noFill/>
            <a:miter lim="800000"/>
            <a:headEnd/>
            <a:tailEnd/>
          </a:ln>
        </p:spPr>
      </p:pic>
      <p:pic>
        <p:nvPicPr>
          <p:cNvPr id="6" name="Picture 8" descr="C:\Documents and Settings\user\Desktop\logonewcmai.JPG"/>
          <p:cNvPicPr>
            <a:picLocks noChangeAspect="1" noChangeArrowheads="1"/>
          </p:cNvPicPr>
          <p:nvPr/>
        </p:nvPicPr>
        <p:blipFill>
          <a:blip r:embed="rId3" cstate="print"/>
          <a:srcRect/>
          <a:stretch>
            <a:fillRect/>
          </a:stretch>
        </p:blipFill>
        <p:spPr bwMode="auto">
          <a:xfrm>
            <a:off x="0" y="0"/>
            <a:ext cx="2514600"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my desktop\printer\Standy1.jpg"/>
          <p:cNvPicPr>
            <a:picLocks noChangeAspect="1" noChangeArrowheads="1"/>
          </p:cNvPicPr>
          <p:nvPr/>
        </p:nvPicPr>
        <p:blipFill>
          <a:blip r:embed="rId2" cstate="print"/>
          <a:srcRect/>
          <a:stretch>
            <a:fillRect/>
          </a:stretch>
        </p:blipFill>
        <p:spPr bwMode="auto">
          <a:xfrm>
            <a:off x="0" y="1066800"/>
            <a:ext cx="2667000" cy="5791200"/>
          </a:xfrm>
          <a:prstGeom prst="rect">
            <a:avLst/>
          </a:prstGeom>
          <a:noFill/>
          <a:ln w="9525">
            <a:noFill/>
            <a:miter lim="800000"/>
            <a:headEnd/>
            <a:tailEnd/>
          </a:ln>
        </p:spPr>
      </p:pic>
      <p:pic>
        <p:nvPicPr>
          <p:cNvPr id="28675" name="Picture 3" descr="D:\my desktop\printer\Standy2.jpg"/>
          <p:cNvPicPr>
            <a:picLocks noChangeAspect="1" noChangeArrowheads="1"/>
          </p:cNvPicPr>
          <p:nvPr/>
        </p:nvPicPr>
        <p:blipFill>
          <a:blip r:embed="rId3" cstate="print"/>
          <a:srcRect/>
          <a:stretch>
            <a:fillRect/>
          </a:stretch>
        </p:blipFill>
        <p:spPr bwMode="auto">
          <a:xfrm>
            <a:off x="2652713" y="1069975"/>
            <a:ext cx="2895600" cy="5788025"/>
          </a:xfrm>
          <a:prstGeom prst="rect">
            <a:avLst/>
          </a:prstGeom>
          <a:noFill/>
          <a:ln w="9525">
            <a:noFill/>
            <a:miter lim="800000"/>
            <a:headEnd/>
            <a:tailEnd/>
          </a:ln>
        </p:spPr>
      </p:pic>
      <p:pic>
        <p:nvPicPr>
          <p:cNvPr id="28676" name="Picture 4" descr="D:\my desktop\printer\Standy 3.jpg"/>
          <p:cNvPicPr>
            <a:picLocks noChangeAspect="1" noChangeArrowheads="1"/>
          </p:cNvPicPr>
          <p:nvPr/>
        </p:nvPicPr>
        <p:blipFill>
          <a:blip r:embed="rId4" cstate="print"/>
          <a:srcRect/>
          <a:stretch>
            <a:fillRect/>
          </a:stretch>
        </p:blipFill>
        <p:spPr bwMode="auto">
          <a:xfrm>
            <a:off x="5502275" y="1130300"/>
            <a:ext cx="2667000" cy="5727700"/>
          </a:xfrm>
          <a:prstGeom prst="rect">
            <a:avLst/>
          </a:prstGeom>
          <a:noFill/>
          <a:ln w="9525">
            <a:noFill/>
            <a:miter lim="800000"/>
            <a:headEnd/>
            <a:tailEnd/>
          </a:ln>
        </p:spPr>
      </p:pic>
      <p:pic>
        <p:nvPicPr>
          <p:cNvPr id="6" name="Picture 5" descr="flag"/>
          <p:cNvPicPr>
            <a:picLocks noChangeAspect="1" noChangeArrowheads="1" noCrop="1"/>
          </p:cNvPicPr>
          <p:nvPr/>
        </p:nvPicPr>
        <p:blipFill>
          <a:blip r:embed="rId5" cstate="print"/>
          <a:srcRect/>
          <a:stretch>
            <a:fillRect/>
          </a:stretch>
        </p:blipFill>
        <p:spPr bwMode="auto">
          <a:xfrm>
            <a:off x="8215312" y="0"/>
            <a:ext cx="928688" cy="838200"/>
          </a:xfrm>
          <a:prstGeom prst="rect">
            <a:avLst/>
          </a:prstGeom>
          <a:noFill/>
          <a:ln w="9525">
            <a:noFill/>
            <a:miter lim="800000"/>
            <a:headEnd/>
            <a:tailEnd/>
          </a:ln>
        </p:spPr>
      </p:pic>
      <p:pic>
        <p:nvPicPr>
          <p:cNvPr id="7" name="Picture 8" descr="C:\Documents and Settings\user\Desktop\logonewcmai.JPG"/>
          <p:cNvPicPr>
            <a:picLocks noChangeAspect="1" noChangeArrowheads="1"/>
          </p:cNvPicPr>
          <p:nvPr/>
        </p:nvPicPr>
        <p:blipFill>
          <a:blip r:embed="rId6" cstate="print"/>
          <a:srcRect/>
          <a:stretch>
            <a:fillRect/>
          </a:stretch>
        </p:blipFill>
        <p:spPr bwMode="auto">
          <a:xfrm>
            <a:off x="0" y="0"/>
            <a:ext cx="2514600" cy="838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Center</a:t>
            </a:r>
            <a:endParaRPr lang="en-US" dirty="0"/>
          </a:p>
        </p:txBody>
      </p:sp>
      <p:sp>
        <p:nvSpPr>
          <p:cNvPr id="3" name="Content Placeholder 2"/>
          <p:cNvSpPr>
            <a:spLocks noGrp="1"/>
          </p:cNvSpPr>
          <p:nvPr>
            <p:ph idx="1"/>
          </p:nvPr>
        </p:nvSpPr>
        <p:spPr/>
        <p:txBody>
          <a:bodyPr/>
          <a:lstStyle/>
          <a:p>
            <a:r>
              <a:rPr lang="en-US" sz="2400" dirty="0" smtClean="0"/>
              <a:t>Decades ago Indian economy was dependent upon textile, manufacturing &amp; agriculture but now IT has become major contributor to India’s GDP growth rate.</a:t>
            </a:r>
          </a:p>
          <a:p>
            <a:r>
              <a:rPr lang="en-US" sz="2400" dirty="0" smtClean="0"/>
              <a:t>Data Centers are evolving due to the shift towards virtualization</a:t>
            </a:r>
          </a:p>
          <a:p>
            <a:r>
              <a:rPr lang="en-US" sz="2400" dirty="0" smtClean="0"/>
              <a:t> Rate of increase in Internet users in India has also increased the rate of developments of Data Centers in India.</a:t>
            </a:r>
          </a:p>
          <a:p>
            <a:r>
              <a:rPr lang="en-US" sz="2400" dirty="0" smtClean="0"/>
              <a:t>Data Center is the Critical support Infrastructure which is forecasted to grow at a rapid pace in coming years. </a:t>
            </a:r>
            <a:endParaRPr lang="en-US" sz="2400" dirty="0"/>
          </a:p>
        </p:txBody>
      </p:sp>
      <p:pic>
        <p:nvPicPr>
          <p:cNvPr id="4"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5"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Reasons for Growth of Data Centers</a:t>
            </a:r>
            <a:endParaRPr lang="en-US" sz="3600" dirty="0"/>
          </a:p>
        </p:txBody>
      </p:sp>
      <p:sp>
        <p:nvSpPr>
          <p:cNvPr id="3" name="Content Placeholder 2"/>
          <p:cNvSpPr>
            <a:spLocks noGrp="1"/>
          </p:cNvSpPr>
          <p:nvPr>
            <p:ph idx="1"/>
          </p:nvPr>
        </p:nvSpPr>
        <p:spPr>
          <a:xfrm>
            <a:off x="1182688" y="2286000"/>
            <a:ext cx="7772400" cy="4114800"/>
          </a:xfrm>
        </p:spPr>
        <p:txBody>
          <a:bodyPr/>
          <a:lstStyle/>
          <a:p>
            <a:r>
              <a:rPr lang="en-US" sz="2800" dirty="0" smtClean="0"/>
              <a:t>BFSI – Banking Financial Services &amp; Insurance</a:t>
            </a:r>
          </a:p>
          <a:p>
            <a:r>
              <a:rPr lang="en-US" sz="2800" dirty="0" smtClean="0"/>
              <a:t>Telecom</a:t>
            </a:r>
          </a:p>
          <a:p>
            <a:r>
              <a:rPr lang="en-US" sz="2800" dirty="0" smtClean="0"/>
              <a:t>IT</a:t>
            </a:r>
          </a:p>
          <a:p>
            <a:r>
              <a:rPr lang="en-US" sz="2800" dirty="0" smtClean="0"/>
              <a:t>Social Media</a:t>
            </a:r>
          </a:p>
          <a:p>
            <a:r>
              <a:rPr lang="en-US" sz="2800" dirty="0" smtClean="0"/>
              <a:t>E Governance Infrastructure such as NIC, SWAN etc</a:t>
            </a:r>
            <a:endParaRPr lang="en-US" sz="2800" dirty="0"/>
          </a:p>
        </p:txBody>
      </p:sp>
      <p:pic>
        <p:nvPicPr>
          <p:cNvPr id="4" name="Picture 8" descr="C:\Documents and Settings\user\Desktop\logonewcmai.JPG"/>
          <p:cNvPicPr>
            <a:picLocks noChangeAspect="1" noChangeArrowheads="1"/>
          </p:cNvPicPr>
          <p:nvPr/>
        </p:nvPicPr>
        <p:blipFill>
          <a:blip r:embed="rId2" cstate="print"/>
          <a:srcRect/>
          <a:stretch>
            <a:fillRect/>
          </a:stretch>
        </p:blipFill>
        <p:spPr bwMode="auto">
          <a:xfrm>
            <a:off x="0" y="0"/>
            <a:ext cx="2514600" cy="838200"/>
          </a:xfrm>
          <a:prstGeom prst="rect">
            <a:avLst/>
          </a:prstGeom>
          <a:noFill/>
          <a:ln w="9525">
            <a:noFill/>
            <a:miter lim="800000"/>
            <a:headEnd/>
            <a:tailEnd/>
          </a:ln>
        </p:spPr>
      </p:pic>
      <p:pic>
        <p:nvPicPr>
          <p:cNvPr id="5" name="Picture 4" descr="flag"/>
          <p:cNvPicPr>
            <a:picLocks noChangeAspect="1" noChangeArrowheads="1" noCrop="1"/>
          </p:cNvPicPr>
          <p:nvPr/>
        </p:nvPicPr>
        <p:blipFill>
          <a:blip r:embed="rId3" cstate="print"/>
          <a:srcRect/>
          <a:stretch>
            <a:fillRect/>
          </a:stretch>
        </p:blipFill>
        <p:spPr bwMode="auto">
          <a:xfrm>
            <a:off x="8215312" y="0"/>
            <a:ext cx="928688" cy="838200"/>
          </a:xfrm>
          <a:prstGeom prst="rect">
            <a:avLst/>
          </a:prstGeom>
          <a:noFill/>
          <a:ln w="9525">
            <a:noFill/>
            <a:miter lim="800000"/>
            <a:headEnd/>
            <a:tailEnd/>
          </a:ln>
        </p:spPr>
      </p:pic>
    </p:spTree>
  </p:cSld>
  <p:clrMapOvr>
    <a:masterClrMapping/>
  </p:clrMapOvr>
  <p:transition>
    <p:wipe dir="d"/>
  </p:transition>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1507</TotalTime>
  <Words>1502</Words>
  <Application>Microsoft Office PowerPoint</Application>
  <PresentationFormat>On-screen Show (4:3)</PresentationFormat>
  <Paragraphs>138</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Blends</vt:lpstr>
      <vt:lpstr>National Data Centre &amp; Cloud Empowerment Development Council -a Real Opportunity for Development</vt:lpstr>
      <vt:lpstr>       CMAI TEMA</vt:lpstr>
      <vt:lpstr>Slide 3</vt:lpstr>
      <vt:lpstr>CMAI Goals</vt:lpstr>
      <vt:lpstr>About CMAI</vt:lpstr>
      <vt:lpstr>About NK Goyal, President CMAI</vt:lpstr>
      <vt:lpstr>Slide 7</vt:lpstr>
      <vt:lpstr>Data Center</vt:lpstr>
      <vt:lpstr>Reasons for Growth of Data Centers</vt:lpstr>
      <vt:lpstr>Big Data for Big Impact</vt:lpstr>
      <vt:lpstr>Slide 11</vt:lpstr>
      <vt:lpstr>Slide 12</vt:lpstr>
      <vt:lpstr>Slide 13</vt:lpstr>
      <vt:lpstr>Global Economy</vt:lpstr>
      <vt:lpstr>            Digital Evolution Index </vt:lpstr>
      <vt:lpstr>Digital Economy-Digital Finance</vt:lpstr>
      <vt:lpstr>Big Emerging Markets</vt:lpstr>
      <vt:lpstr>Global Digital Economy</vt:lpstr>
      <vt:lpstr>        Digital Economy-             changing world</vt:lpstr>
      <vt:lpstr>Digital Technologies</vt:lpstr>
      <vt:lpstr>Opportunities Galore</vt:lpstr>
      <vt:lpstr>Singapore Model</vt:lpstr>
      <vt:lpstr>Digital Revolution in China </vt:lpstr>
      <vt:lpstr>            India Model for                   Digital Financial                   Inclusion</vt:lpstr>
      <vt:lpstr>        India- land of                immense opportunities</vt:lpstr>
      <vt:lpstr>                    JOIN US!                     LET’S BE TOGETHER IN THIS                      EVER EVOLVING WORLD  </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EXCELLANCE TO SUCCESS</dc:title>
  <dc:creator>nkgoyal</dc:creator>
  <cp:lastModifiedBy>Navtesh</cp:lastModifiedBy>
  <cp:revision>178</cp:revision>
  <dcterms:created xsi:type="dcterms:W3CDTF">2008-01-10T03:47:42Z</dcterms:created>
  <dcterms:modified xsi:type="dcterms:W3CDTF">2019-02-11T13:05:12Z</dcterms:modified>
</cp:coreProperties>
</file>